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57" r:id="rId7"/>
    <p:sldId id="260" r:id="rId8"/>
    <p:sldId id="259" r:id="rId9"/>
    <p:sldId id="265" r:id="rId10"/>
    <p:sldId id="266" r:id="rId11"/>
    <p:sldId id="264" r:id="rId12"/>
    <p:sldId id="261" r:id="rId13"/>
    <p:sldId id="262" r:id="rId14"/>
  </p:sldIdLst>
  <p:sldSz cx="7561263" cy="10693400"/>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509">
          <p15:clr>
            <a:srgbClr val="A4A3A4"/>
          </p15:clr>
        </p15:guide>
        <p15:guide id="2" orient="horz" pos="6282">
          <p15:clr>
            <a:srgbClr val="A4A3A4"/>
          </p15:clr>
        </p15:guide>
        <p15:guide id="3" orient="horz" pos="881">
          <p15:clr>
            <a:srgbClr val="A4A3A4"/>
          </p15:clr>
        </p15:guide>
        <p15:guide id="4" orient="horz" pos="227">
          <p15:clr>
            <a:srgbClr val="A4A3A4"/>
          </p15:clr>
        </p15:guide>
        <p15:guide id="5" orient="horz" pos="454">
          <p15:clr>
            <a:srgbClr val="A4A3A4"/>
          </p15:clr>
        </p15:guide>
        <p15:guide id="6" pos="227">
          <p15:clr>
            <a:srgbClr val="A4A3A4"/>
          </p15:clr>
        </p15:guide>
        <p15:guide id="7" pos="4309">
          <p15:clr>
            <a:srgbClr val="A4A3A4"/>
          </p15:clr>
        </p15:guide>
        <p15:guide id="8" pos="4535">
          <p15:clr>
            <a:srgbClr val="A4A3A4"/>
          </p15:clr>
        </p15:guide>
        <p15:guide id="9" pos="454">
          <p15:clr>
            <a:srgbClr val="A4A3A4"/>
          </p15:clr>
        </p15:guide>
        <p15:guide id="10" pos="2504">
          <p15:clr>
            <a:srgbClr val="A4A3A4"/>
          </p15:clr>
        </p15:guide>
        <p15:guide id="11" pos="27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antha Charvy"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A3B"/>
    <a:srgbClr val="FEF0F2"/>
    <a:srgbClr val="224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74E32C-E630-4C9E-81A7-F6875845D749}" v="3" dt="2020-03-13T13:26:40.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91" autoAdjust="0"/>
    <p:restoredTop sz="94683" autoAdjust="0"/>
  </p:normalViewPr>
  <p:slideViewPr>
    <p:cSldViewPr snapToGrid="0" snapToObjects="1" showGuides="1">
      <p:cViewPr varScale="1">
        <p:scale>
          <a:sx n="54" d="100"/>
          <a:sy n="54" d="100"/>
        </p:scale>
        <p:origin x="2112" y="86"/>
      </p:cViewPr>
      <p:guideLst>
        <p:guide orient="horz" pos="6509"/>
        <p:guide orient="horz" pos="6282"/>
        <p:guide orient="horz" pos="881"/>
        <p:guide orient="horz" pos="227"/>
        <p:guide orient="horz" pos="454"/>
        <p:guide pos="227"/>
        <p:guide pos="4309"/>
        <p:guide pos="4535"/>
        <p:guide pos="454"/>
        <p:guide pos="2504"/>
        <p:guide pos="2708"/>
      </p:guideLst>
    </p:cSldViewPr>
  </p:slideViewPr>
  <p:notesTextViewPr>
    <p:cViewPr>
      <p:scale>
        <a:sx n="150" d="100"/>
        <a:sy n="15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Nohelová" userId="50a14345dd72b8be" providerId="LiveId" clId="{E574E32C-E630-4C9E-81A7-F6875845D749}"/>
    <pc:docChg chg="undo custSel modMainMaster">
      <pc:chgData name="Diana Nohelová" userId="50a14345dd72b8be" providerId="LiveId" clId="{E574E32C-E630-4C9E-81A7-F6875845D749}" dt="2020-03-13T13:26:40.452" v="6" actId="207"/>
      <pc:docMkLst>
        <pc:docMk/>
      </pc:docMkLst>
      <pc:sldMasterChg chg="modSldLayout">
        <pc:chgData name="Diana Nohelová" userId="50a14345dd72b8be" providerId="LiveId" clId="{E574E32C-E630-4C9E-81A7-F6875845D749}" dt="2020-03-13T13:26:40.452" v="6" actId="207"/>
        <pc:sldMasterMkLst>
          <pc:docMk/>
          <pc:sldMasterMk cId="0" sldId="2147483648"/>
        </pc:sldMasterMkLst>
        <pc:sldLayoutChg chg="modSp">
          <pc:chgData name="Diana Nohelová" userId="50a14345dd72b8be" providerId="LiveId" clId="{E574E32C-E630-4C9E-81A7-F6875845D749}" dt="2020-03-13T13:26:40.452" v="6" actId="207"/>
          <pc:sldLayoutMkLst>
            <pc:docMk/>
            <pc:sldMasterMk cId="0" sldId="2147483648"/>
            <pc:sldLayoutMk cId="2464791663" sldId="2147483651"/>
          </pc:sldLayoutMkLst>
          <pc:spChg chg="mod">
            <ac:chgData name="Diana Nohelová" userId="50a14345dd72b8be" providerId="LiveId" clId="{E574E32C-E630-4C9E-81A7-F6875845D749}" dt="2020-03-13T13:26:40.452" v="6" actId="207"/>
            <ac:spMkLst>
              <pc:docMk/>
              <pc:sldMasterMk cId="0" sldId="2147483648"/>
              <pc:sldLayoutMk cId="2464791663" sldId="2147483651"/>
              <ac:spMk id="14" creationId="{00000000-0000-0000-0000-000000000000}"/>
            </ac:spMkLst>
          </pc:spChg>
          <pc:picChg chg="mod">
            <ac:chgData name="Diana Nohelová" userId="50a14345dd72b8be" providerId="LiveId" clId="{E574E32C-E630-4C9E-81A7-F6875845D749}" dt="2020-03-13T13:25:32.693" v="3" actId="14100"/>
            <ac:picMkLst>
              <pc:docMk/>
              <pc:sldMasterMk cId="0" sldId="2147483648"/>
              <pc:sldLayoutMk cId="2464791663" sldId="2147483651"/>
              <ac:picMk id="23" creationId="{B35F0750-877F-49A8-9853-18A80E05BCCF}"/>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E47D5C-E96D-4671-AABC-580006D477A8}" type="datetimeFigureOut">
              <a:rPr lang="en-US" smtClean="0"/>
              <a:pPr/>
              <a:t>10/12/2020</a:t>
            </a:fld>
            <a:endParaRPr lang="en-GB" dirty="0"/>
          </a:p>
        </p:txBody>
      </p:sp>
      <p:sp>
        <p:nvSpPr>
          <p:cNvPr id="4" name="Slide Image Placehold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4F325E1-631E-4FFD-AF35-27D076BB57F2}" type="slidenum">
              <a:rPr lang="en-GB" smtClean="0"/>
              <a:pPr/>
              <a:t>‹#›</a:t>
            </a:fld>
            <a:endParaRPr lang="en-GB" dirty="0"/>
          </a:p>
        </p:txBody>
      </p:sp>
    </p:spTree>
    <p:extLst>
      <p:ext uri="{BB962C8B-B14F-4D97-AF65-F5344CB8AC3E}">
        <p14:creationId xmlns:p14="http://schemas.microsoft.com/office/powerpoint/2010/main" val="3254040249"/>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Front">
    <p:spTree>
      <p:nvGrpSpPr>
        <p:cNvPr id="1" name=""/>
        <p:cNvGrpSpPr/>
        <p:nvPr/>
      </p:nvGrpSpPr>
      <p:grpSpPr>
        <a:xfrm>
          <a:off x="0" y="0"/>
          <a:ext cx="0" cy="0"/>
          <a:chOff x="0" y="0"/>
          <a:chExt cx="0" cy="0"/>
        </a:xfrm>
      </p:grpSpPr>
      <p:sp>
        <p:nvSpPr>
          <p:cNvPr id="14" name="Rectangle 28"/>
          <p:cNvSpPr>
            <a:spLocks noChangeArrowheads="1"/>
          </p:cNvSpPr>
          <p:nvPr userDrawn="1"/>
        </p:nvSpPr>
        <p:spPr bwMode="auto">
          <a:xfrm>
            <a:off x="359313" y="722313"/>
            <a:ext cx="6477000" cy="1908000"/>
          </a:xfrm>
          <a:prstGeom prst="rect">
            <a:avLst/>
          </a:prstGeom>
          <a:solidFill>
            <a:schemeClr val="accent1"/>
          </a:solidFill>
          <a:ln w="12700">
            <a:noFill/>
            <a:miter lim="800000"/>
            <a:headEnd/>
            <a:tailEnd/>
          </a:ln>
        </p:spPr>
        <p:txBody>
          <a:bodyPr wrap="none" anchor="ctr"/>
          <a:lstStyle/>
          <a:p>
            <a:endParaRPr lang="en-US" dirty="0"/>
          </a:p>
        </p:txBody>
      </p:sp>
      <p:sp>
        <p:nvSpPr>
          <p:cNvPr id="2" name="Title 1"/>
          <p:cNvSpPr>
            <a:spLocks noGrp="1"/>
          </p:cNvSpPr>
          <p:nvPr>
            <p:ph type="ctrTitle"/>
          </p:nvPr>
        </p:nvSpPr>
        <p:spPr bwMode="gray">
          <a:xfrm>
            <a:off x="719138" y="1398588"/>
            <a:ext cx="3306762" cy="686342"/>
          </a:xfrm>
          <a:prstGeom prst="rect">
            <a:avLst/>
          </a:prstGeom>
        </p:spPr>
        <p:txBody>
          <a:bodyPr wrap="square" lIns="0" tIns="0" rIns="0" anchor="t">
            <a:spAutoFit/>
          </a:bodyPr>
          <a:lstStyle>
            <a:lvl1pPr algn="l">
              <a:defRPr sz="2600">
                <a:solidFill>
                  <a:schemeClr val="bg1"/>
                </a:solidFill>
              </a:defRPr>
            </a:lvl1pPr>
          </a:lstStyle>
          <a:p>
            <a:r>
              <a:rPr lang="cs-CZ"/>
              <a:t>Kliknutím lze upravit styl.</a:t>
            </a:r>
            <a:endParaRPr lang="en-GB" dirty="0"/>
          </a:p>
        </p:txBody>
      </p:sp>
      <p:sp>
        <p:nvSpPr>
          <p:cNvPr id="6" name="Text Placeholder 5"/>
          <p:cNvSpPr>
            <a:spLocks noGrp="1"/>
          </p:cNvSpPr>
          <p:nvPr>
            <p:ph type="body" sz="quarter" idx="10"/>
          </p:nvPr>
        </p:nvSpPr>
        <p:spPr>
          <a:xfrm>
            <a:off x="719138" y="2920285"/>
            <a:ext cx="5418138" cy="169277"/>
          </a:xfrm>
          <a:prstGeom prst="rect">
            <a:avLst/>
          </a:prstGeom>
        </p:spPr>
        <p:txBody>
          <a:bodyPr wrap="square" lIns="0" tIns="0" rIns="0" bIns="0">
            <a:spAutoFit/>
          </a:bodyPr>
          <a:lstStyle>
            <a:lvl1pPr>
              <a:defRPr sz="1100">
                <a:solidFill>
                  <a:schemeClr val="tx2"/>
                </a:solidFill>
              </a:defRPr>
            </a:lvl1pPr>
          </a:lstStyle>
          <a:p>
            <a:pPr lvl="0"/>
            <a:r>
              <a:rPr lang="cs-CZ"/>
              <a:t>Upravte styly předlohy textu.</a:t>
            </a:r>
          </a:p>
        </p:txBody>
      </p:sp>
      <p:sp>
        <p:nvSpPr>
          <p:cNvPr id="8" name="Text Placeholder 7"/>
          <p:cNvSpPr>
            <a:spLocks noGrp="1"/>
          </p:cNvSpPr>
          <p:nvPr>
            <p:ph type="body" sz="quarter" idx="11"/>
          </p:nvPr>
        </p:nvSpPr>
        <p:spPr>
          <a:xfrm>
            <a:off x="719138" y="3622644"/>
            <a:ext cx="2546013" cy="4979457"/>
          </a:xfrm>
          <a:prstGeom prst="rect">
            <a:avLst/>
          </a:prstGeom>
        </p:spPr>
        <p:txBody>
          <a:bodyPr lIns="0" tIns="0" rIns="0" bIns="0"/>
          <a:lstStyle>
            <a:lvl1pPr>
              <a:defRPr sz="1000">
                <a:solidFill>
                  <a:schemeClr val="tx2"/>
                </a:solidFill>
              </a:defRPr>
            </a:lvl1pPr>
            <a:lvl2pPr>
              <a:defRPr sz="1000"/>
            </a:lvl2pPr>
            <a:lvl3pPr>
              <a:defRPr sz="1000"/>
            </a:lvl3pPr>
            <a:lvl4pPr>
              <a:defRPr sz="1000"/>
            </a:lvl4pPr>
            <a:lvl5pPr>
              <a:defRPr sz="1000"/>
            </a:lvl5pPr>
            <a:lvl6pPr marL="541338" indent="0">
              <a:spcBef>
                <a:spcPts val="0"/>
              </a:spcBef>
              <a:spcAft>
                <a:spcPts val="600"/>
              </a:spcAft>
              <a:buNone/>
              <a:defRPr sz="900"/>
            </a:lvl6pPr>
            <a:lvl7pPr marL="541338" indent="0">
              <a:spcBef>
                <a:spcPts val="0"/>
              </a:spcBef>
              <a:spcAft>
                <a:spcPts val="600"/>
              </a:spcAft>
              <a:buNone/>
              <a:defRPr sz="900"/>
            </a:lvl7pPr>
            <a:lvl8pPr marL="541338" indent="0">
              <a:spcBef>
                <a:spcPts val="0"/>
              </a:spcBef>
              <a:spcAft>
                <a:spcPts val="600"/>
              </a:spcAft>
              <a:buNone/>
              <a:defRPr sz="900"/>
            </a:lvl8pPr>
            <a:lvl9pPr marL="541338" indent="0">
              <a:spcBef>
                <a:spcPts val="0"/>
              </a:spcBef>
              <a:spcAft>
                <a:spcPts val="600"/>
              </a:spcAft>
              <a:buNone/>
              <a:defRPr sz="9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Text Placeholder 9"/>
          <p:cNvSpPr>
            <a:spLocks noGrp="1"/>
          </p:cNvSpPr>
          <p:nvPr>
            <p:ph type="body" sz="quarter" idx="12"/>
          </p:nvPr>
        </p:nvSpPr>
        <p:spPr>
          <a:xfrm>
            <a:off x="4294525" y="3638549"/>
            <a:ext cx="2546013" cy="4979457"/>
          </a:xfrm>
          <a:prstGeom prst="rect">
            <a:avLst/>
          </a:prstGeom>
        </p:spPr>
        <p:txBody>
          <a:bodyPr lIns="0" tIns="0" rIns="0" bIns="0"/>
          <a:lstStyle>
            <a:lvl1pPr>
              <a:defRPr sz="1000">
                <a:solidFill>
                  <a:schemeClr val="tx2"/>
                </a:solidFill>
              </a:defRPr>
            </a:lvl1pPr>
            <a:lvl2pPr>
              <a:defRPr sz="1000"/>
            </a:lvl2pPr>
            <a:lvl3pPr>
              <a:defRPr sz="1000"/>
            </a:lvl3pPr>
            <a:lvl4pPr>
              <a:defRPr sz="1000"/>
            </a:lvl4pPr>
            <a:lvl5pPr marL="536575" indent="-179388">
              <a:defRPr sz="1000"/>
            </a:lvl5pPr>
            <a:lvl6pPr marL="541338" indent="0">
              <a:lnSpc>
                <a:spcPct val="100000"/>
              </a:lnSpc>
              <a:spcBef>
                <a:spcPts val="0"/>
              </a:spcBef>
              <a:spcAft>
                <a:spcPts val="600"/>
              </a:spcAft>
              <a:buNone/>
              <a:defRPr sz="900"/>
            </a:lvl6pPr>
            <a:lvl7pPr marL="541338" indent="0">
              <a:lnSpc>
                <a:spcPct val="100000"/>
              </a:lnSpc>
              <a:spcBef>
                <a:spcPts val="0"/>
              </a:spcBef>
              <a:spcAft>
                <a:spcPts val="600"/>
              </a:spcAft>
              <a:buNone/>
              <a:defRPr sz="900"/>
            </a:lvl7pPr>
            <a:lvl8pPr marL="541338" indent="0">
              <a:lnSpc>
                <a:spcPct val="100000"/>
              </a:lnSpc>
              <a:spcBef>
                <a:spcPts val="0"/>
              </a:spcBef>
              <a:spcAft>
                <a:spcPts val="600"/>
              </a:spcAft>
              <a:buNone/>
              <a:defRPr sz="900"/>
            </a:lvl8pPr>
            <a:lvl9pPr marL="541338" indent="0">
              <a:lnSpc>
                <a:spcPct val="100000"/>
              </a:lnSpc>
              <a:spcBef>
                <a:spcPts val="0"/>
              </a:spcBef>
              <a:spcAft>
                <a:spcPts val="600"/>
              </a:spcAft>
              <a:buNone/>
              <a:defRPr sz="9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8" name="Picture Placeholder 6"/>
          <p:cNvSpPr>
            <a:spLocks noGrp="1"/>
          </p:cNvSpPr>
          <p:nvPr>
            <p:ph type="pic" sz="quarter" idx="13"/>
          </p:nvPr>
        </p:nvSpPr>
        <p:spPr>
          <a:xfrm>
            <a:off x="4298949" y="722313"/>
            <a:ext cx="2537363" cy="1908000"/>
          </a:xfrm>
          <a:prstGeom prst="rect">
            <a:avLst/>
          </a:prstGeom>
          <a:solidFill>
            <a:schemeClr val="accent6">
              <a:lumMod val="20000"/>
              <a:lumOff val="80000"/>
            </a:schemeClr>
          </a:solidFill>
          <a:ln>
            <a:noFill/>
          </a:ln>
        </p:spPr>
        <p:txBody>
          <a:bodyPr anchor="ctr" anchorCtr="0"/>
          <a:lstStyle>
            <a:lvl1pPr algn="ctr">
              <a:defRPr>
                <a:solidFill>
                  <a:schemeClr val="tx1"/>
                </a:solidFill>
              </a:defRPr>
            </a:lvl1pPr>
          </a:lstStyle>
          <a:p>
            <a:r>
              <a:rPr lang="cs-CZ"/>
              <a:t>Kliknutím na ikonu přidáte obrázek.</a:t>
            </a:r>
            <a:endParaRPr lang="en-GB" dirty="0"/>
          </a:p>
        </p:txBody>
      </p:sp>
      <p:pic>
        <p:nvPicPr>
          <p:cNvPr id="1026" name="Picture 2" descr="G:\Office97\_GRAPHICS\hb@BDO\Library\Logos\BDO\BDO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3552" y="9598852"/>
            <a:ext cx="972000" cy="373714"/>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120"/>
          <p:cNvSpPr>
            <a:spLocks noChangeArrowheads="1"/>
          </p:cNvSpPr>
          <p:nvPr userDrawn="1"/>
        </p:nvSpPr>
        <p:spPr bwMode="gray">
          <a:xfrm>
            <a:off x="359313" y="361038"/>
            <a:ext cx="6840000" cy="9972000"/>
          </a:xfrm>
          <a:prstGeom prst="rect">
            <a:avLst/>
          </a:prstGeom>
          <a:noFill/>
          <a:ln w="6350">
            <a:solidFill>
              <a:schemeClr val="tx1"/>
            </a:solidFill>
            <a:miter lim="800000"/>
            <a:headEnd/>
            <a:tailEnd/>
          </a:ln>
        </p:spPr>
        <p:txBody>
          <a:bodyPr wrap="none" anchor="ctr"/>
          <a:lstStyle/>
          <a:p>
            <a:endParaRPr lang="en-US" dirty="0"/>
          </a:p>
        </p:txBody>
      </p:sp>
      <p:sp>
        <p:nvSpPr>
          <p:cNvPr id="24" name="Freeform 5"/>
          <p:cNvSpPr>
            <a:spLocks/>
          </p:cNvSpPr>
          <p:nvPr userDrawn="1"/>
        </p:nvSpPr>
        <p:spPr bwMode="auto">
          <a:xfrm>
            <a:off x="1010419" y="361038"/>
            <a:ext cx="161925" cy="896938"/>
          </a:xfrm>
          <a:custGeom>
            <a:avLst/>
            <a:gdLst>
              <a:gd name="T0" fmla="*/ 102 w 102"/>
              <a:gd name="T1" fmla="*/ 493 h 565"/>
              <a:gd name="T2" fmla="*/ 102 w 102"/>
              <a:gd name="T3" fmla="*/ 0 h 565"/>
              <a:gd name="T4" fmla="*/ 0 w 102"/>
              <a:gd name="T5" fmla="*/ 0 h 565"/>
              <a:gd name="T6" fmla="*/ 0 w 102"/>
              <a:gd name="T7" fmla="*/ 565 h 565"/>
              <a:gd name="T8" fmla="*/ 102 w 102"/>
              <a:gd name="T9" fmla="*/ 493 h 565"/>
            </a:gdLst>
            <a:ahLst/>
            <a:cxnLst>
              <a:cxn ang="0">
                <a:pos x="T0" y="T1"/>
              </a:cxn>
              <a:cxn ang="0">
                <a:pos x="T2" y="T3"/>
              </a:cxn>
              <a:cxn ang="0">
                <a:pos x="T4" y="T5"/>
              </a:cxn>
              <a:cxn ang="0">
                <a:pos x="T6" y="T7"/>
              </a:cxn>
              <a:cxn ang="0">
                <a:pos x="T8" y="T9"/>
              </a:cxn>
            </a:cxnLst>
            <a:rect l="0" t="0" r="r" b="b"/>
            <a:pathLst>
              <a:path w="102" h="565">
                <a:moveTo>
                  <a:pt x="102" y="493"/>
                </a:moveTo>
                <a:lnTo>
                  <a:pt x="102" y="0"/>
                </a:lnTo>
                <a:lnTo>
                  <a:pt x="0" y="0"/>
                </a:lnTo>
                <a:lnTo>
                  <a:pt x="0" y="565"/>
                </a:lnTo>
                <a:lnTo>
                  <a:pt x="102" y="493"/>
                </a:lnTo>
                <a:close/>
              </a:path>
            </a:pathLst>
          </a:custGeom>
          <a:solidFill>
            <a:srgbClr val="EC1C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23" name="Obrázek 22">
            <a:extLst>
              <a:ext uri="{FF2B5EF4-FFF2-40B4-BE49-F238E27FC236}">
                <a16:creationId xmlns:a16="http://schemas.microsoft.com/office/drawing/2014/main" id="{B35F0750-877F-49A8-9853-18A80E05BCCF}"/>
              </a:ext>
            </a:extLst>
          </p:cNvPr>
          <p:cNvPicPr>
            <a:picLocks noChangeAspect="1"/>
          </p:cNvPicPr>
          <p:nvPr userDrawn="1"/>
        </p:nvPicPr>
        <p:blipFill>
          <a:blip r:embed="rId3"/>
          <a:stretch>
            <a:fillRect/>
          </a:stretch>
        </p:blipFill>
        <p:spPr>
          <a:xfrm>
            <a:off x="1010418" y="9443704"/>
            <a:ext cx="161925" cy="895350"/>
          </a:xfrm>
          <a:prstGeom prst="rect">
            <a:avLst/>
          </a:prstGeom>
        </p:spPr>
      </p:pic>
    </p:spTree>
    <p:extLst>
      <p:ext uri="{BB962C8B-B14F-4D97-AF65-F5344CB8AC3E}">
        <p14:creationId xmlns:p14="http://schemas.microsoft.com/office/powerpoint/2010/main" val="246479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ck">
    <p:bg bwMode="gray">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bwMode="gray">
          <a:xfrm>
            <a:off x="720725" y="1398587"/>
            <a:ext cx="2916000" cy="8574087"/>
          </a:xfrm>
          <a:prstGeom prst="rect">
            <a:avLst/>
          </a:prstGeom>
        </p:spPr>
        <p:txBody>
          <a:bodyPr lIns="0" tIns="0" rIns="0" bIns="0"/>
          <a:lstStyle>
            <a:lvl1pPr>
              <a:lnSpc>
                <a:spcPct val="100000"/>
              </a:lnSpc>
              <a:spcBef>
                <a:spcPts val="0"/>
              </a:spcBef>
              <a:spcAft>
                <a:spcPts val="600"/>
              </a:spcAft>
              <a:defRPr sz="1000">
                <a:solidFill>
                  <a:schemeClr val="tx2"/>
                </a:solidFill>
              </a:defRPr>
            </a:lvl1pPr>
            <a:lvl2pPr>
              <a:lnSpc>
                <a:spcPct val="100000"/>
              </a:lnSpc>
              <a:spcBef>
                <a:spcPts val="0"/>
              </a:spcBef>
              <a:spcAft>
                <a:spcPts val="600"/>
              </a:spcAft>
              <a:defRPr sz="1000"/>
            </a:lvl2pPr>
            <a:lvl3pPr>
              <a:lnSpc>
                <a:spcPct val="100000"/>
              </a:lnSpc>
              <a:spcBef>
                <a:spcPts val="0"/>
              </a:spcBef>
              <a:spcAft>
                <a:spcPts val="600"/>
              </a:spcAft>
              <a:defRPr sz="1000"/>
            </a:lvl3pPr>
            <a:lvl4pPr>
              <a:lnSpc>
                <a:spcPct val="100000"/>
              </a:lnSpc>
              <a:spcBef>
                <a:spcPts val="0"/>
              </a:spcBef>
              <a:spcAft>
                <a:spcPts val="600"/>
              </a:spcAft>
              <a:defRPr sz="1000"/>
            </a:lvl4pPr>
            <a:lvl5pPr>
              <a:lnSpc>
                <a:spcPct val="100000"/>
              </a:lnSpc>
              <a:spcBef>
                <a:spcPts val="0"/>
              </a:spcBef>
              <a:spcAft>
                <a:spcPts val="600"/>
              </a:spcAft>
              <a:defRPr sz="1000"/>
            </a:lvl5pPr>
            <a:lvl6pPr marL="541338" indent="0">
              <a:lnSpc>
                <a:spcPct val="100000"/>
              </a:lnSpc>
              <a:spcBef>
                <a:spcPts val="0"/>
              </a:spcBef>
              <a:spcAft>
                <a:spcPts val="600"/>
              </a:spcAft>
              <a:buNone/>
              <a:defRPr sz="900"/>
            </a:lvl6pPr>
            <a:lvl7pPr marL="541338" indent="0">
              <a:lnSpc>
                <a:spcPct val="100000"/>
              </a:lnSpc>
              <a:spcBef>
                <a:spcPts val="0"/>
              </a:spcBef>
              <a:spcAft>
                <a:spcPts val="600"/>
              </a:spcAft>
              <a:buNone/>
              <a:defRPr sz="900"/>
            </a:lvl7pPr>
            <a:lvl8pPr marL="541338" indent="0">
              <a:lnSpc>
                <a:spcPct val="100000"/>
              </a:lnSpc>
              <a:spcBef>
                <a:spcPts val="0"/>
              </a:spcBef>
              <a:spcAft>
                <a:spcPts val="600"/>
              </a:spcAft>
              <a:buNone/>
              <a:defRPr sz="900"/>
            </a:lvl8pPr>
            <a:lvl9pPr marL="541338" indent="0">
              <a:lnSpc>
                <a:spcPct val="100000"/>
              </a:lnSpc>
              <a:spcBef>
                <a:spcPts val="0"/>
              </a:spcBef>
              <a:spcAft>
                <a:spcPts val="600"/>
              </a:spcAft>
              <a:buNone/>
              <a:defRPr sz="9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quarter" idx="14"/>
          </p:nvPr>
        </p:nvSpPr>
        <p:spPr>
          <a:xfrm>
            <a:off x="3924538" y="1398588"/>
            <a:ext cx="2916000" cy="8573632"/>
          </a:xfrm>
          <a:prstGeom prst="rect">
            <a:avLst/>
          </a:prstGeom>
        </p:spPr>
        <p:txBody>
          <a:bodyPr lIns="0" tIns="0" rIns="0" bIns="0"/>
          <a:lstStyle>
            <a:lvl1pPr>
              <a:defRPr sz="1000">
                <a:solidFill>
                  <a:schemeClr val="tx2"/>
                </a:solidFill>
              </a:defRPr>
            </a:lvl1pPr>
            <a:lvl2pPr>
              <a:defRPr sz="1000"/>
            </a:lvl2pPr>
            <a:lvl3pPr>
              <a:defRPr sz="1000"/>
            </a:lvl3pPr>
            <a:lvl4pPr>
              <a:defRPr sz="1000"/>
            </a:lvl4pPr>
            <a:lvl5pPr>
              <a:defRPr sz="1000"/>
            </a:lvl5pPr>
            <a:lvl6pPr marL="541338" indent="0">
              <a:lnSpc>
                <a:spcPct val="100000"/>
              </a:lnSpc>
              <a:spcBef>
                <a:spcPts val="0"/>
              </a:spcBef>
              <a:spcAft>
                <a:spcPts val="600"/>
              </a:spcAft>
              <a:buNone/>
              <a:defRPr sz="900"/>
            </a:lvl6pPr>
            <a:lvl7pPr marL="541338" indent="0">
              <a:lnSpc>
                <a:spcPct val="100000"/>
              </a:lnSpc>
              <a:spcBef>
                <a:spcPts val="0"/>
              </a:spcBef>
              <a:spcAft>
                <a:spcPts val="600"/>
              </a:spcAft>
              <a:buNone/>
              <a:defRPr sz="900"/>
            </a:lvl7pPr>
            <a:lvl8pPr marL="541338" indent="0">
              <a:lnSpc>
                <a:spcPct val="100000"/>
              </a:lnSpc>
              <a:spcBef>
                <a:spcPts val="0"/>
              </a:spcBef>
              <a:spcAft>
                <a:spcPts val="600"/>
              </a:spcAft>
              <a:buNone/>
              <a:defRPr sz="900"/>
            </a:lvl8pPr>
            <a:lvl9pPr marL="541338" indent="0">
              <a:lnSpc>
                <a:spcPct val="100000"/>
              </a:lnSpc>
              <a:spcBef>
                <a:spcPts val="0"/>
              </a:spcBef>
              <a:spcAft>
                <a:spcPts val="600"/>
              </a:spcAft>
              <a:buNone/>
              <a:defRPr sz="9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7" name="Rectangle 120"/>
          <p:cNvSpPr>
            <a:spLocks noChangeArrowheads="1"/>
          </p:cNvSpPr>
          <p:nvPr userDrawn="1"/>
        </p:nvSpPr>
        <p:spPr bwMode="gray">
          <a:xfrm>
            <a:off x="359313" y="361038"/>
            <a:ext cx="6840000" cy="9972000"/>
          </a:xfrm>
          <a:prstGeom prst="rect">
            <a:avLst/>
          </a:prstGeom>
          <a:noFill/>
          <a:ln w="6350">
            <a:solidFill>
              <a:schemeClr val="tx1"/>
            </a:solidFill>
            <a:miter lim="800000"/>
            <a:headEnd/>
            <a:tailEnd/>
          </a:ln>
        </p:spPr>
        <p:txBody>
          <a:bodyPr wrap="none" anchor="ctr"/>
          <a:lstStyle/>
          <a:p>
            <a:endParaRPr lang="en-US" dirty="0"/>
          </a:p>
        </p:txBody>
      </p:sp>
      <p:sp>
        <p:nvSpPr>
          <p:cNvPr id="5" name="Freeform 5"/>
          <p:cNvSpPr>
            <a:spLocks/>
          </p:cNvSpPr>
          <p:nvPr userDrawn="1"/>
        </p:nvSpPr>
        <p:spPr bwMode="auto">
          <a:xfrm>
            <a:off x="1010419" y="361038"/>
            <a:ext cx="161925" cy="896938"/>
          </a:xfrm>
          <a:custGeom>
            <a:avLst/>
            <a:gdLst>
              <a:gd name="T0" fmla="*/ 102 w 102"/>
              <a:gd name="T1" fmla="*/ 493 h 565"/>
              <a:gd name="T2" fmla="*/ 102 w 102"/>
              <a:gd name="T3" fmla="*/ 0 h 565"/>
              <a:gd name="T4" fmla="*/ 0 w 102"/>
              <a:gd name="T5" fmla="*/ 0 h 565"/>
              <a:gd name="T6" fmla="*/ 0 w 102"/>
              <a:gd name="T7" fmla="*/ 565 h 565"/>
              <a:gd name="T8" fmla="*/ 102 w 102"/>
              <a:gd name="T9" fmla="*/ 493 h 565"/>
            </a:gdLst>
            <a:ahLst/>
            <a:cxnLst>
              <a:cxn ang="0">
                <a:pos x="T0" y="T1"/>
              </a:cxn>
              <a:cxn ang="0">
                <a:pos x="T2" y="T3"/>
              </a:cxn>
              <a:cxn ang="0">
                <a:pos x="T4" y="T5"/>
              </a:cxn>
              <a:cxn ang="0">
                <a:pos x="T6" y="T7"/>
              </a:cxn>
              <a:cxn ang="0">
                <a:pos x="T8" y="T9"/>
              </a:cxn>
            </a:cxnLst>
            <a:rect l="0" t="0" r="r" b="b"/>
            <a:pathLst>
              <a:path w="102" h="565">
                <a:moveTo>
                  <a:pt x="102" y="493"/>
                </a:moveTo>
                <a:lnTo>
                  <a:pt x="102" y="0"/>
                </a:lnTo>
                <a:lnTo>
                  <a:pt x="0" y="0"/>
                </a:lnTo>
                <a:lnTo>
                  <a:pt x="0" y="565"/>
                </a:lnTo>
                <a:lnTo>
                  <a:pt x="102" y="493"/>
                </a:lnTo>
                <a:close/>
              </a:path>
            </a:pathLst>
          </a:custGeom>
          <a:solidFill>
            <a:srgbClr val="EC1C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9" name="Picture 2" descr="G:\Office97\_GRAPHICS\hb@BDO\Library\Logos\BDO\BDO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73552" y="9598852"/>
            <a:ext cx="972000" cy="373714"/>
          </a:xfrm>
          <a:prstGeom prst="rect">
            <a:avLst/>
          </a:prstGeom>
          <a:noFill/>
          <a:extLst>
            <a:ext uri="{909E8E84-426E-40DD-AFC4-6F175D3DCCD1}">
              <a14:hiddenFill xmlns:a14="http://schemas.microsoft.com/office/drawing/2010/main">
                <a:solidFill>
                  <a:srgbClr val="FFFFFF"/>
                </a:solidFill>
              </a14:hiddenFill>
            </a:ext>
          </a:extLst>
        </p:spPr>
      </p:pic>
      <p:pic>
        <p:nvPicPr>
          <p:cNvPr id="2" name="Obrázek 1"/>
          <p:cNvPicPr>
            <a:picLocks noChangeAspect="1"/>
          </p:cNvPicPr>
          <p:nvPr userDrawn="1"/>
        </p:nvPicPr>
        <p:blipFill>
          <a:blip r:embed="rId3"/>
          <a:stretch>
            <a:fillRect/>
          </a:stretch>
        </p:blipFill>
        <p:spPr>
          <a:xfrm>
            <a:off x="1010418" y="9443704"/>
            <a:ext cx="161925" cy="89535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0" r:id="rId2"/>
  </p:sldLayoutIdLst>
  <p:txStyles>
    <p:titleStyle>
      <a:lvl1pPr algn="l" defTabSz="1043056" rtl="0" eaLnBrk="1" latinLnBrk="0" hangingPunct="1">
        <a:lnSpc>
          <a:spcPct val="80000"/>
        </a:lnSpc>
        <a:spcBef>
          <a:spcPct val="0"/>
        </a:spcBef>
        <a:buNone/>
        <a:defRPr sz="2600" b="1" kern="1200" cap="all" baseline="0">
          <a:solidFill>
            <a:schemeClr val="tx2"/>
          </a:solidFill>
          <a:latin typeface="+mj-lt"/>
          <a:ea typeface="+mj-ea"/>
          <a:cs typeface="+mj-cs"/>
        </a:defRPr>
      </a:lvl1pPr>
    </p:titleStyle>
    <p:bodyStyle>
      <a:lvl1pPr marL="0" indent="0" algn="l" defTabSz="1043056" rtl="0" eaLnBrk="1" latinLnBrk="0" hangingPunct="1">
        <a:lnSpc>
          <a:spcPct val="100000"/>
        </a:lnSpc>
        <a:spcBef>
          <a:spcPts val="0"/>
        </a:spcBef>
        <a:spcAft>
          <a:spcPts val="600"/>
        </a:spcAft>
        <a:buFont typeface="Arial" pitchFamily="34" charset="0"/>
        <a:buNone/>
        <a:defRPr sz="900" b="1" kern="1200">
          <a:solidFill>
            <a:schemeClr val="accent1"/>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9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9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900" kern="1200">
          <a:solidFill>
            <a:schemeClr val="tx1"/>
          </a:solidFill>
          <a:latin typeface="+mn-lt"/>
          <a:ea typeface="+mn-ea"/>
          <a:cs typeface="+mn-cs"/>
        </a:defRPr>
      </a:lvl5pPr>
      <a:lvl6pPr marL="717550" indent="-177800" algn="l" defTabSz="1043056" rtl="0" eaLnBrk="1" latinLnBrk="0" hangingPunct="1">
        <a:lnSpc>
          <a:spcPct val="110000"/>
        </a:lnSpc>
        <a:spcBef>
          <a:spcPts val="0"/>
        </a:spcBef>
        <a:spcAft>
          <a:spcPts val="600"/>
        </a:spcAft>
        <a:buFont typeface="Trebuchet MS" pitchFamily="34" charset="0"/>
        <a:buChar char="–"/>
        <a:defRPr lang="en-GB" sz="1000" kern="1200" baseline="0" dirty="0" smtClean="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do.cz/en-us/publications/actual-publications/covid19-dane-discounts-in-the-coronavir-related-related%2080%25%208B" TargetMode="External"/><Relationship Id="rId2" Type="http://schemas.openxmlformats.org/officeDocument/2006/relationships/hyperlink" Target="https://www.bdo.cz/en-us/publications/actual-publications/covid19-of-%20employers-in-related-with-coronav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po.cz/cz/podnikani/dotace-a-podpora-podnikani/program-czech-rise-up/program-czech-rise-up---chytra-opatreni-proti-covid19--2538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po.cz/cz/podnikani/podpora-vyzkumu-a-vyvoje/vyhlaseni-druhe-verejne-souteze-v-programu-the-country-for-the-future-_-zamereni-covid-19--25379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15838" y="1490655"/>
            <a:ext cx="3376612" cy="932563"/>
          </a:xfrm>
        </p:spPr>
        <p:txBody>
          <a:bodyPr anchor="ctr"/>
          <a:lstStyle/>
          <a:p>
            <a:r>
              <a:rPr lang="en-US" sz="2400" dirty="0"/>
              <a:t>State financial support related to coronavirus</a:t>
            </a:r>
            <a:endParaRPr lang="en-GB" sz="2400" dirty="0"/>
          </a:p>
        </p:txBody>
      </p:sp>
      <p:sp>
        <p:nvSpPr>
          <p:cNvPr id="9" name="Text Placeholder 8"/>
          <p:cNvSpPr>
            <a:spLocks noGrp="1"/>
          </p:cNvSpPr>
          <p:nvPr>
            <p:ph type="body" sz="quarter" idx="11"/>
          </p:nvPr>
        </p:nvSpPr>
        <p:spPr>
          <a:xfrm>
            <a:off x="3824868" y="2929631"/>
            <a:ext cx="3029122" cy="6381637"/>
          </a:xfrm>
        </p:spPr>
        <p:txBody>
          <a:bodyPr/>
          <a:lstStyle/>
          <a:p>
            <a:endParaRPr lang="en-US" b="0" dirty="0">
              <a:solidFill>
                <a:schemeClr val="tx1"/>
              </a:solidFill>
            </a:endParaRPr>
          </a:p>
        </p:txBody>
      </p:sp>
      <p:sp>
        <p:nvSpPr>
          <p:cNvPr id="3" name="Zástupný symbol pro text 2"/>
          <p:cNvSpPr>
            <a:spLocks noGrp="1"/>
          </p:cNvSpPr>
          <p:nvPr>
            <p:ph type="body" sz="quarter" idx="12"/>
          </p:nvPr>
        </p:nvSpPr>
        <p:spPr>
          <a:xfrm>
            <a:off x="707272" y="2929631"/>
            <a:ext cx="2950328" cy="6381637"/>
          </a:xfrm>
        </p:spPr>
        <p:txBody>
          <a:bodyPr/>
          <a:lstStyle/>
          <a:p>
            <a:pPr marL="0" lvl="2" indent="0">
              <a:spcAft>
                <a:spcPts val="300"/>
              </a:spcAft>
              <a:buClr>
                <a:srgbClr val="ED1A3B"/>
              </a:buClr>
              <a:buNone/>
            </a:pPr>
            <a:r>
              <a:rPr lang="da-DK" i="1" dirty="0"/>
              <a:t>Situation </a:t>
            </a:r>
            <a:r>
              <a:rPr lang="da-DK" i="1" dirty="0" smtClean="0"/>
              <a:t>at</a:t>
            </a:r>
            <a:r>
              <a:rPr lang="cs-CZ" i="1" dirty="0" smtClean="0"/>
              <a:t> 2 July </a:t>
            </a:r>
            <a:r>
              <a:rPr lang="da-DK" i="1" dirty="0" smtClean="0"/>
              <a:t>2020</a:t>
            </a:r>
            <a:r>
              <a:rPr lang="da-DK" i="1" dirty="0"/>
              <a:t>, </a:t>
            </a:r>
            <a:r>
              <a:rPr lang="cs-CZ" i="1" dirty="0" smtClean="0"/>
              <a:t>16</a:t>
            </a:r>
            <a:r>
              <a:rPr lang="da-DK" i="1" dirty="0" smtClean="0"/>
              <a:t>:00 </a:t>
            </a:r>
            <a:r>
              <a:rPr lang="en-US" i="1" dirty="0" smtClean="0"/>
              <a:t>(</a:t>
            </a:r>
            <a:r>
              <a:rPr lang="en-US" i="1" dirty="0"/>
              <a:t>to be updated)</a:t>
            </a:r>
            <a:endParaRPr lang="cs-CZ" i="1" dirty="0" smtClean="0"/>
          </a:p>
          <a:p>
            <a:pPr marL="0" lvl="2" indent="0">
              <a:spcAft>
                <a:spcPts val="300"/>
              </a:spcAft>
              <a:buClr>
                <a:srgbClr val="ED1A3B"/>
              </a:buClr>
              <a:buNone/>
            </a:pPr>
            <a:endParaRPr lang="cs-CZ" b="1" i="1" dirty="0" smtClean="0">
              <a:solidFill>
                <a:srgbClr val="404040"/>
              </a:solidFill>
            </a:endParaRPr>
          </a:p>
          <a:p>
            <a:pPr marL="0" lvl="2" indent="0">
              <a:spcAft>
                <a:spcPts val="300"/>
              </a:spcAft>
              <a:buClr>
                <a:srgbClr val="ED1A3B"/>
              </a:buClr>
              <a:buNone/>
            </a:pPr>
            <a:endParaRPr lang="cs-CZ" b="1" i="1" dirty="0" smtClean="0">
              <a:solidFill>
                <a:srgbClr val="404040"/>
              </a:solidFill>
            </a:endParaRPr>
          </a:p>
          <a:p>
            <a:pPr marL="0" lvl="2" indent="0">
              <a:spcAft>
                <a:spcPts val="300"/>
              </a:spcAft>
              <a:buClr>
                <a:srgbClr val="ED1A3B"/>
              </a:buClr>
              <a:buNone/>
            </a:pPr>
            <a:r>
              <a:rPr lang="en-US" dirty="0"/>
              <a:t>Currently the following subsidy </a:t>
            </a:r>
            <a:r>
              <a:rPr lang="en-US" dirty="0" err="1"/>
              <a:t>programmes</a:t>
            </a:r>
            <a:r>
              <a:rPr lang="en-US" dirty="0"/>
              <a:t> exist or are under preparation to support companies and organizations in the fight against COVID-19:</a:t>
            </a:r>
            <a:endParaRPr lang="cs-CZ" b="1" i="1" dirty="0">
              <a:solidFill>
                <a:srgbClr val="404040"/>
              </a:solidFill>
            </a:endParaRPr>
          </a:p>
        </p:txBody>
      </p:sp>
      <p:sp>
        <p:nvSpPr>
          <p:cNvPr id="4" name="Zástupný symbol pro obrázek 3"/>
          <p:cNvSpPr>
            <a:spLocks noGrp="1"/>
          </p:cNvSpPr>
          <p:nvPr>
            <p:ph type="pic" sz="quarter" idx="13"/>
          </p:nvPr>
        </p:nvSpPr>
        <p:spPr/>
      </p:sp>
      <p:pic>
        <p:nvPicPr>
          <p:cNvPr id="8" name="Zástupný symbol pro obrázek 1"/>
          <p:cNvPicPr>
            <a:picLocks noChangeAspect="1"/>
          </p:cNvPicPr>
          <p:nvPr/>
        </p:nvPicPr>
        <p:blipFill rotWithShape="1">
          <a:blip r:embed="rId2" cstate="print">
            <a:extLst>
              <a:ext uri="{28A0092B-C50C-407E-A947-70E740481C1C}">
                <a14:useLocalDpi xmlns:a14="http://schemas.microsoft.com/office/drawing/2010/main" val="0"/>
              </a:ext>
            </a:extLst>
          </a:blip>
          <a:srcRect l="-315" t="302"/>
          <a:stretch/>
        </p:blipFill>
        <p:spPr>
          <a:xfrm>
            <a:off x="4242230" y="717631"/>
            <a:ext cx="2611760" cy="1909822"/>
          </a:xfrm>
          <a:prstGeom prst="rect">
            <a:avLst/>
          </a:prstGeom>
          <a:solidFill>
            <a:schemeClr val="accent6">
              <a:lumMod val="20000"/>
              <a:lumOff val="80000"/>
            </a:schemeClr>
          </a:solidFill>
          <a:ln>
            <a:noFill/>
          </a:ln>
        </p:spPr>
      </p:pic>
      <p:graphicFrame>
        <p:nvGraphicFramePr>
          <p:cNvPr id="2" name="Tabulka 1"/>
          <p:cNvGraphicFramePr>
            <a:graphicFrameLocks noGrp="1"/>
          </p:cNvGraphicFramePr>
          <p:nvPr>
            <p:extLst>
              <p:ext uri="{D42A27DB-BD31-4B8C-83A1-F6EECF244321}">
                <p14:modId xmlns:p14="http://schemas.microsoft.com/office/powerpoint/2010/main" val="3472306219"/>
              </p:ext>
            </p:extLst>
          </p:nvPr>
        </p:nvGraphicFramePr>
        <p:xfrm>
          <a:off x="519113" y="4070900"/>
          <a:ext cx="6523036" cy="5240368"/>
        </p:xfrm>
        <a:graphic>
          <a:graphicData uri="http://schemas.openxmlformats.org/drawingml/2006/table">
            <a:tbl>
              <a:tblPr firstRow="1" firstCol="1" bandRow="1">
                <a:tableStyleId>{5C22544A-7EE6-4342-B048-85BDC9FD1C3A}</a:tableStyleId>
              </a:tblPr>
              <a:tblGrid>
                <a:gridCol w="1190050">
                  <a:extLst>
                    <a:ext uri="{9D8B030D-6E8A-4147-A177-3AD203B41FA5}">
                      <a16:colId xmlns:a16="http://schemas.microsoft.com/office/drawing/2014/main" val="2800521579"/>
                    </a:ext>
                  </a:extLst>
                </a:gridCol>
                <a:gridCol w="1277801">
                  <a:extLst>
                    <a:ext uri="{9D8B030D-6E8A-4147-A177-3AD203B41FA5}">
                      <a16:colId xmlns:a16="http://schemas.microsoft.com/office/drawing/2014/main" val="843326558"/>
                    </a:ext>
                  </a:extLst>
                </a:gridCol>
                <a:gridCol w="1874629">
                  <a:extLst>
                    <a:ext uri="{9D8B030D-6E8A-4147-A177-3AD203B41FA5}">
                      <a16:colId xmlns:a16="http://schemas.microsoft.com/office/drawing/2014/main" val="1028216986"/>
                    </a:ext>
                  </a:extLst>
                </a:gridCol>
                <a:gridCol w="1107107">
                  <a:extLst>
                    <a:ext uri="{9D8B030D-6E8A-4147-A177-3AD203B41FA5}">
                      <a16:colId xmlns:a16="http://schemas.microsoft.com/office/drawing/2014/main" val="3955397490"/>
                    </a:ext>
                  </a:extLst>
                </a:gridCol>
                <a:gridCol w="1073449">
                  <a:extLst>
                    <a:ext uri="{9D8B030D-6E8A-4147-A177-3AD203B41FA5}">
                      <a16:colId xmlns:a16="http://schemas.microsoft.com/office/drawing/2014/main" val="3325929076"/>
                    </a:ext>
                  </a:extLst>
                </a:gridCol>
              </a:tblGrid>
              <a:tr h="584543">
                <a:tc>
                  <a:txBody>
                    <a:bodyPr/>
                    <a:lstStyle/>
                    <a:p>
                      <a:pPr algn="just">
                        <a:lnSpc>
                          <a:spcPct val="150000"/>
                        </a:lnSpc>
                        <a:spcAft>
                          <a:spcPts val="0"/>
                        </a:spcAft>
                      </a:pPr>
                      <a:r>
                        <a:rPr lang="en-GB" sz="900">
                          <a:effectLst/>
                        </a:rPr>
                        <a:t> </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tc>
                <a:tc>
                  <a:txBody>
                    <a:bodyPr/>
                    <a:lstStyle/>
                    <a:p>
                      <a:pPr algn="ctr">
                        <a:lnSpc>
                          <a:spcPct val="150000"/>
                        </a:lnSpc>
                        <a:spcAft>
                          <a:spcPts val="0"/>
                        </a:spcAft>
                      </a:pPr>
                      <a:r>
                        <a:rPr lang="en-GB" sz="900">
                          <a:effectLst/>
                        </a:rPr>
                        <a:t>How much can I get?</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gn="ctr">
                        <a:lnSpc>
                          <a:spcPct val="150000"/>
                        </a:lnSpc>
                        <a:spcAft>
                          <a:spcPts val="0"/>
                        </a:spcAft>
                      </a:pPr>
                      <a:r>
                        <a:rPr lang="en-GB" sz="900">
                          <a:effectLst/>
                        </a:rPr>
                        <a:t>What can I use it for?</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gn="ctr">
                        <a:lnSpc>
                          <a:spcPct val="150000"/>
                        </a:lnSpc>
                        <a:spcAft>
                          <a:spcPts val="0"/>
                        </a:spcAft>
                      </a:pPr>
                      <a:r>
                        <a:rPr lang="en-GB" sz="900" dirty="0">
                          <a:effectLst/>
                        </a:rPr>
                        <a:t>Since when can I apply?</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dirty="0">
                          <a:effectLst/>
                        </a:rPr>
                        <a:t>Contact at BDO</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tc>
                <a:extLst>
                  <a:ext uri="{0D108BD9-81ED-4DB2-BD59-A6C34878D82A}">
                    <a16:rowId xmlns:a16="http://schemas.microsoft.com/office/drawing/2014/main" val="2503228530"/>
                  </a:ext>
                </a:extLst>
              </a:tr>
              <a:tr h="844275">
                <a:tc>
                  <a:txBody>
                    <a:bodyPr/>
                    <a:lstStyle/>
                    <a:p>
                      <a:pPr>
                        <a:lnSpc>
                          <a:spcPct val="150000"/>
                        </a:lnSpc>
                        <a:spcAft>
                          <a:spcPts val="0"/>
                        </a:spcAft>
                      </a:pPr>
                      <a:r>
                        <a:rPr lang="en-GB" sz="900">
                          <a:effectLst/>
                        </a:rPr>
                        <a:t>Antivirus</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Up to 80% of the compensation paid wages including deductions</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Personnel costs</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gn="ctr">
                        <a:lnSpc>
                          <a:spcPct val="150000"/>
                        </a:lnSpc>
                        <a:spcAft>
                          <a:spcPts val="0"/>
                        </a:spcAft>
                      </a:pPr>
                      <a:endParaRPr lang="cs-CZ" sz="900" dirty="0" smtClean="0">
                        <a:effectLst/>
                      </a:endParaRPr>
                    </a:p>
                    <a:p>
                      <a:pPr algn="l">
                        <a:lnSpc>
                          <a:spcPct val="150000"/>
                        </a:lnSpc>
                        <a:spcAft>
                          <a:spcPts val="0"/>
                        </a:spcAft>
                      </a:pPr>
                      <a:r>
                        <a:rPr lang="en-GB" sz="900" dirty="0" smtClean="0">
                          <a:effectLst/>
                        </a:rPr>
                        <a:t>6 </a:t>
                      </a:r>
                      <a:r>
                        <a:rPr lang="en-GB" sz="900" dirty="0">
                          <a:effectLst/>
                        </a:rPr>
                        <a:t>April 2020</a:t>
                      </a:r>
                      <a:endParaRPr lang="cs-CZ" sz="900" dirty="0">
                        <a:effectLst/>
                      </a:endParaRPr>
                    </a:p>
                    <a:p>
                      <a:pPr algn="ctr">
                        <a:lnSpc>
                          <a:spcPct val="150000"/>
                        </a:lnSpc>
                        <a:spcAft>
                          <a:spcPts val="0"/>
                        </a:spcAft>
                      </a:pPr>
                      <a:r>
                        <a:rPr lang="en-GB" sz="900" dirty="0">
                          <a:effectLst/>
                        </a:rPr>
                        <a:t> </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rowSpan="3">
                  <a:txBody>
                    <a:bodyPr/>
                    <a:lstStyle/>
                    <a:p>
                      <a:pPr algn="ctr">
                        <a:lnSpc>
                          <a:spcPct val="150000"/>
                        </a:lnSpc>
                        <a:spcAft>
                          <a:spcPts val="0"/>
                        </a:spcAft>
                      </a:pPr>
                      <a:r>
                        <a:rPr lang="en-GB" sz="900">
                          <a:effectLst/>
                        </a:rPr>
                        <a:t>Vladislav Veleba</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extLst>
                  <a:ext uri="{0D108BD9-81ED-4DB2-BD59-A6C34878D82A}">
                    <a16:rowId xmlns:a16="http://schemas.microsoft.com/office/drawing/2014/main" val="2323365928"/>
                  </a:ext>
                </a:extLst>
              </a:tr>
              <a:tr h="594510">
                <a:tc>
                  <a:txBody>
                    <a:bodyPr/>
                    <a:lstStyle/>
                    <a:p>
                      <a:pPr>
                        <a:lnSpc>
                          <a:spcPct val="150000"/>
                        </a:lnSpc>
                        <a:spcAft>
                          <a:spcPts val="0"/>
                        </a:spcAft>
                      </a:pP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COVID</a:t>
                      </a:r>
                      <a:r>
                        <a:rPr lang="cs-CZ" sz="900" baseline="0" dirty="0" smtClean="0">
                          <a:effectLst/>
                          <a:latin typeface="Trebuchet MS" panose="020B0603020202020204" pitchFamily="34" charset="0"/>
                          <a:ea typeface="Trebuchet MS" panose="020B0603020202020204" pitchFamily="34" charset="0"/>
                          <a:cs typeface="Times New Roman" panose="02020603050405020304" pitchFamily="18" charset="0"/>
                        </a:rPr>
                        <a:t> III</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marL="0" marR="0" lvl="0" indent="0" algn="l" defTabSz="1043056" rtl="0" eaLnBrk="1" fontAlgn="auto" latinLnBrk="0" hangingPunct="1">
                        <a:lnSpc>
                          <a:spcPct val="150000"/>
                        </a:lnSpc>
                        <a:spcBef>
                          <a:spcPts val="0"/>
                        </a:spcBef>
                        <a:spcAft>
                          <a:spcPts val="0"/>
                        </a:spcAft>
                        <a:buClrTx/>
                        <a:buSzTx/>
                        <a:buFontTx/>
                        <a:buNone/>
                        <a:tabLst/>
                        <a:defRPr/>
                      </a:pPr>
                      <a:r>
                        <a:rPr lang="cs-CZ" sz="900" dirty="0" smtClean="0">
                          <a:effectLst/>
                        </a:rPr>
                        <a:t>Up</a:t>
                      </a:r>
                      <a:r>
                        <a:rPr lang="cs-CZ" sz="900" baseline="0" dirty="0" smtClean="0">
                          <a:effectLst/>
                        </a:rPr>
                        <a:t> to CZK 50 </a:t>
                      </a:r>
                      <a:r>
                        <a:rPr lang="cs-CZ" sz="900" baseline="0" dirty="0" err="1" smtClean="0">
                          <a:effectLst/>
                        </a:rPr>
                        <a:t>million</a:t>
                      </a:r>
                      <a:endPar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marL="0" marR="0" lvl="0" indent="0" algn="l" defTabSz="1043056" rtl="0" eaLnBrk="1" fontAlgn="auto" latinLnBrk="0" hangingPunct="1">
                        <a:lnSpc>
                          <a:spcPct val="150000"/>
                        </a:lnSpc>
                        <a:spcBef>
                          <a:spcPts val="0"/>
                        </a:spcBef>
                        <a:spcAft>
                          <a:spcPts val="0"/>
                        </a:spcAft>
                        <a:buClrTx/>
                        <a:buSzTx/>
                        <a:buFontTx/>
                        <a:buNone/>
                        <a:tabLst/>
                        <a:defRPr/>
                      </a:pPr>
                      <a:r>
                        <a:rPr lang="cs-CZ" sz="900" dirty="0" err="1" smtClean="0">
                          <a:effectLst/>
                          <a:latin typeface="+mn-lt"/>
                          <a:ea typeface="+mn-ea"/>
                          <a:cs typeface="+mn-cs"/>
                        </a:rPr>
                        <a:t>Operational</a:t>
                      </a:r>
                      <a:r>
                        <a:rPr lang="cs-CZ" sz="900" baseline="0" dirty="0" smtClean="0">
                          <a:effectLst/>
                          <a:latin typeface="+mn-lt"/>
                          <a:ea typeface="+mn-ea"/>
                          <a:cs typeface="+mn-cs"/>
                        </a:rPr>
                        <a:t> </a:t>
                      </a:r>
                      <a:r>
                        <a:rPr lang="cs-CZ" sz="900" baseline="0" dirty="0" err="1" smtClean="0">
                          <a:effectLst/>
                          <a:latin typeface="+mn-lt"/>
                          <a:ea typeface="+mn-ea"/>
                          <a:cs typeface="+mn-cs"/>
                        </a:rPr>
                        <a:t>expenditure</a:t>
                      </a:r>
                      <a:endPar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19 May 2020</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vMerge="1">
                  <a:txBody>
                    <a:bodyPr/>
                    <a:lstStyle/>
                    <a:p>
                      <a:endParaRPr lang="cs-CZ"/>
                    </a:p>
                  </a:txBody>
                  <a:tcPr/>
                </a:tc>
                <a:extLst>
                  <a:ext uri="{0D108BD9-81ED-4DB2-BD59-A6C34878D82A}">
                    <a16:rowId xmlns:a16="http://schemas.microsoft.com/office/drawing/2014/main" val="3376901112"/>
                  </a:ext>
                </a:extLst>
              </a:tr>
              <a:tr h="594510">
                <a:tc>
                  <a:txBody>
                    <a:bodyPr/>
                    <a:lstStyle/>
                    <a:p>
                      <a:pPr>
                        <a:lnSpc>
                          <a:spcPct val="150000"/>
                        </a:lnSpc>
                        <a:spcAft>
                          <a:spcPts val="0"/>
                        </a:spcAft>
                      </a:pP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COVID Plus</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dirty="0">
                          <a:effectLst/>
                        </a:rPr>
                        <a:t> </a:t>
                      </a:r>
                      <a:r>
                        <a:rPr lang="cs-CZ" sz="900" dirty="0" smtClean="0">
                          <a:effectLst/>
                        </a:rPr>
                        <a:t>Up</a:t>
                      </a:r>
                      <a:r>
                        <a:rPr lang="cs-CZ" sz="900" baseline="0" dirty="0" smtClean="0">
                          <a:effectLst/>
                        </a:rPr>
                        <a:t> to CZK 2 </a:t>
                      </a:r>
                      <a:r>
                        <a:rPr lang="cs-CZ" sz="900" baseline="0" dirty="0" err="1" smtClean="0">
                          <a:effectLst/>
                        </a:rPr>
                        <a:t>billion</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cs-CZ" sz="900" dirty="0" err="1" smtClean="0">
                          <a:effectLst/>
                          <a:latin typeface="Trebuchet MS" panose="020B0603020202020204" pitchFamily="34" charset="0"/>
                          <a:ea typeface="Trebuchet MS" panose="020B0603020202020204" pitchFamily="34" charset="0"/>
                          <a:cs typeface="Times New Roman" panose="02020603050405020304" pitchFamily="18" charset="0"/>
                        </a:rPr>
                        <a:t>Guarantee</a:t>
                      </a: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 program </a:t>
                      </a:r>
                      <a:r>
                        <a:rPr lang="cs-CZ" sz="900" dirty="0" err="1" smtClean="0">
                          <a:effectLst/>
                          <a:latin typeface="Trebuchet MS" panose="020B0603020202020204" pitchFamily="34" charset="0"/>
                          <a:ea typeface="Trebuchet MS" panose="020B0603020202020204" pitchFamily="34" charset="0"/>
                          <a:cs typeface="Times New Roman" panose="02020603050405020304" pitchFamily="18" charset="0"/>
                        </a:rPr>
                        <a:t>for</a:t>
                      </a: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 </a:t>
                      </a:r>
                      <a:r>
                        <a:rPr lang="cs-CZ" sz="900" dirty="0" err="1" smtClean="0">
                          <a:effectLst/>
                          <a:latin typeface="Trebuchet MS" panose="020B0603020202020204" pitchFamily="34" charset="0"/>
                          <a:ea typeface="Trebuchet MS" panose="020B0603020202020204" pitchFamily="34" charset="0"/>
                          <a:cs typeface="Times New Roman" panose="02020603050405020304" pitchFamily="18" charset="0"/>
                        </a:rPr>
                        <a:t>commetcial</a:t>
                      </a: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 </a:t>
                      </a:r>
                      <a:r>
                        <a:rPr lang="cs-CZ" sz="900" dirty="0" err="1" smtClean="0">
                          <a:effectLst/>
                          <a:latin typeface="Trebuchet MS" panose="020B0603020202020204" pitchFamily="34" charset="0"/>
                          <a:ea typeface="Trebuchet MS" panose="020B0603020202020204" pitchFamily="34" charset="0"/>
                          <a:cs typeface="Times New Roman" panose="02020603050405020304" pitchFamily="18" charset="0"/>
                        </a:rPr>
                        <a:t>banks</a:t>
                      </a:r>
                      <a:r>
                        <a:rPr lang="cs-CZ" sz="900" baseline="0" dirty="0" smtClean="0">
                          <a:effectLst/>
                          <a:latin typeface="Trebuchet MS" panose="020B0603020202020204" pitchFamily="34" charset="0"/>
                          <a:ea typeface="Trebuchet MS" panose="020B0603020202020204" pitchFamily="34" charset="0"/>
                          <a:cs typeface="Times New Roman" panose="02020603050405020304" pitchFamily="18" charset="0"/>
                        </a:rPr>
                        <a:t> </a:t>
                      </a:r>
                      <a:r>
                        <a:rPr lang="cs-CZ" sz="900" baseline="0" dirty="0" err="1" smtClean="0">
                          <a:effectLst/>
                          <a:latin typeface="Trebuchet MS" panose="020B0603020202020204" pitchFamily="34" charset="0"/>
                          <a:ea typeface="Trebuchet MS" panose="020B0603020202020204" pitchFamily="34" charset="0"/>
                          <a:cs typeface="Times New Roman" panose="02020603050405020304" pitchFamily="18" charset="0"/>
                        </a:rPr>
                        <a:t>for</a:t>
                      </a:r>
                      <a:r>
                        <a:rPr lang="cs-CZ" sz="900" baseline="0" dirty="0" smtClean="0">
                          <a:effectLst/>
                          <a:latin typeface="Trebuchet MS" panose="020B0603020202020204" pitchFamily="34" charset="0"/>
                          <a:ea typeface="Trebuchet MS" panose="020B0603020202020204" pitchFamily="34" charset="0"/>
                          <a:cs typeface="Times New Roman" panose="02020603050405020304" pitchFamily="18" charset="0"/>
                        </a:rPr>
                        <a:t> </a:t>
                      </a:r>
                      <a:r>
                        <a:rPr lang="cs-CZ" sz="900" baseline="0" dirty="0" err="1" smtClean="0">
                          <a:effectLst/>
                          <a:latin typeface="Trebuchet MS" panose="020B0603020202020204" pitchFamily="34" charset="0"/>
                          <a:ea typeface="Trebuchet MS" panose="020B0603020202020204" pitchFamily="34" charset="0"/>
                          <a:cs typeface="Times New Roman" panose="02020603050405020304" pitchFamily="18" charset="0"/>
                        </a:rPr>
                        <a:t>loans</a:t>
                      </a:r>
                      <a:r>
                        <a:rPr lang="cs-CZ" sz="900" baseline="0" dirty="0" smtClean="0">
                          <a:effectLst/>
                          <a:latin typeface="Trebuchet MS" panose="020B0603020202020204" pitchFamily="34" charset="0"/>
                          <a:ea typeface="Trebuchet MS" panose="020B0603020202020204" pitchFamily="34" charset="0"/>
                          <a:cs typeface="Times New Roman" panose="02020603050405020304" pitchFamily="18" charset="0"/>
                        </a:rPr>
                        <a:t> to </a:t>
                      </a:r>
                      <a:r>
                        <a:rPr lang="cs-CZ" sz="900" baseline="0" dirty="0" err="1" smtClean="0">
                          <a:effectLst/>
                          <a:latin typeface="Trebuchet MS" panose="020B0603020202020204" pitchFamily="34" charset="0"/>
                          <a:ea typeface="Trebuchet MS" panose="020B0603020202020204" pitchFamily="34" charset="0"/>
                          <a:cs typeface="Times New Roman" panose="02020603050405020304" pitchFamily="18" charset="0"/>
                        </a:rPr>
                        <a:t>large</a:t>
                      </a:r>
                      <a:r>
                        <a:rPr lang="cs-CZ" sz="900" baseline="0" dirty="0" smtClean="0">
                          <a:effectLst/>
                          <a:latin typeface="Trebuchet MS" panose="020B0603020202020204" pitchFamily="34" charset="0"/>
                          <a:ea typeface="Trebuchet MS" panose="020B0603020202020204" pitchFamily="34" charset="0"/>
                          <a:cs typeface="Times New Roman" panose="02020603050405020304" pitchFamily="18" charset="0"/>
                        </a:rPr>
                        <a:t> </a:t>
                      </a:r>
                      <a:r>
                        <a:rPr lang="cs-CZ" sz="900" baseline="0" dirty="0" err="1" smtClean="0">
                          <a:effectLst/>
                          <a:latin typeface="Trebuchet MS" panose="020B0603020202020204" pitchFamily="34" charset="0"/>
                          <a:ea typeface="Trebuchet MS" panose="020B0603020202020204" pitchFamily="34" charset="0"/>
                          <a:cs typeface="Times New Roman" panose="02020603050405020304" pitchFamily="18" charset="0"/>
                        </a:rPr>
                        <a:t>companies</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cs-CZ" sz="900" dirty="0" smtClean="0">
                          <a:effectLst/>
                          <a:latin typeface="Trebuchet MS" panose="020B0603020202020204" pitchFamily="34" charset="0"/>
                          <a:ea typeface="Trebuchet MS" panose="020B0603020202020204" pitchFamily="34" charset="0"/>
                          <a:cs typeface="Times New Roman" panose="02020603050405020304" pitchFamily="18" charset="0"/>
                        </a:rPr>
                        <a:t>5 May 2020</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vMerge="1">
                  <a:txBody>
                    <a:bodyPr/>
                    <a:lstStyle/>
                    <a:p>
                      <a:endParaRPr lang="cs-CZ"/>
                    </a:p>
                  </a:txBody>
                  <a:tcPr/>
                </a:tc>
                <a:extLst>
                  <a:ext uri="{0D108BD9-81ED-4DB2-BD59-A6C34878D82A}">
                    <a16:rowId xmlns:a16="http://schemas.microsoft.com/office/drawing/2014/main" val="2196661621"/>
                  </a:ext>
                </a:extLst>
              </a:tr>
              <a:tr h="594510">
                <a:tc>
                  <a:txBody>
                    <a:bodyPr/>
                    <a:lstStyle/>
                    <a:p>
                      <a:pPr>
                        <a:lnSpc>
                          <a:spcPct val="150000"/>
                        </a:lnSpc>
                        <a:spcAft>
                          <a:spcPts val="0"/>
                        </a:spcAft>
                      </a:pPr>
                      <a:r>
                        <a:rPr lang="en-GB" sz="900">
                          <a:effectLst/>
                        </a:rPr>
                        <a:t>Czech Rise Up</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Up to CZK 5 million</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Supporting the development of new solutions against COVID-19</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2 April 2020</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rowSpan="4">
                  <a:txBody>
                    <a:bodyPr/>
                    <a:lstStyle/>
                    <a:p>
                      <a:pPr algn="ctr">
                        <a:lnSpc>
                          <a:spcPct val="150000"/>
                        </a:lnSpc>
                        <a:spcAft>
                          <a:spcPts val="0"/>
                        </a:spcAft>
                      </a:pPr>
                      <a:r>
                        <a:rPr lang="en-GB" sz="900">
                          <a:effectLst/>
                        </a:rPr>
                        <a:t>Stanislav Klika</a:t>
                      </a:r>
                      <a:br>
                        <a:rPr lang="en-GB" sz="900">
                          <a:effectLst/>
                        </a:rPr>
                      </a:br>
                      <a:r>
                        <a:rPr lang="en-GB" sz="900">
                          <a:effectLst/>
                        </a:rPr>
                        <a:t>Ondřej Šnejdar</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extLst>
                  <a:ext uri="{0D108BD9-81ED-4DB2-BD59-A6C34878D82A}">
                    <a16:rowId xmlns:a16="http://schemas.microsoft.com/office/drawing/2014/main" val="2242336195"/>
                  </a:ext>
                </a:extLst>
              </a:tr>
              <a:tr h="633207">
                <a:tc>
                  <a:txBody>
                    <a:bodyPr/>
                    <a:lstStyle/>
                    <a:p>
                      <a:pPr>
                        <a:lnSpc>
                          <a:spcPct val="150000"/>
                        </a:lnSpc>
                        <a:spcAft>
                          <a:spcPts val="0"/>
                        </a:spcAft>
                      </a:pPr>
                      <a:r>
                        <a:rPr lang="en-GB" sz="900">
                          <a:effectLst/>
                        </a:rPr>
                        <a:t>Country for the Future – Inovace do praxe (COVID)</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Up to CZK 25 million</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Innovation related to COVID-19</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3 April 2020</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vMerge="1">
                  <a:txBody>
                    <a:bodyPr/>
                    <a:lstStyle/>
                    <a:p>
                      <a:endParaRPr lang="cs-CZ"/>
                    </a:p>
                  </a:txBody>
                  <a:tcPr/>
                </a:tc>
                <a:extLst>
                  <a:ext uri="{0D108BD9-81ED-4DB2-BD59-A6C34878D82A}">
                    <a16:rowId xmlns:a16="http://schemas.microsoft.com/office/drawing/2014/main" val="2871811923"/>
                  </a:ext>
                </a:extLst>
              </a:tr>
              <a:tr h="594510">
                <a:tc>
                  <a:txBody>
                    <a:bodyPr/>
                    <a:lstStyle/>
                    <a:p>
                      <a:pPr>
                        <a:lnSpc>
                          <a:spcPct val="150000"/>
                        </a:lnSpc>
                        <a:spcAft>
                          <a:spcPts val="0"/>
                        </a:spcAft>
                      </a:pPr>
                      <a:r>
                        <a:rPr lang="en-GB" sz="900">
                          <a:effectLst/>
                        </a:rPr>
                        <a:t>Technologie COVID19</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Up to CZK 20 million</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Support for the production of medical devices</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dirty="0" smtClean="0">
                          <a:effectLst/>
                        </a:rPr>
                        <a:t>4 </a:t>
                      </a:r>
                      <a:r>
                        <a:rPr lang="cs-CZ" sz="900" dirty="0" smtClean="0">
                          <a:effectLst/>
                        </a:rPr>
                        <a:t>May</a:t>
                      </a:r>
                      <a:r>
                        <a:rPr lang="en-GB" sz="900" dirty="0" smtClean="0">
                          <a:effectLst/>
                        </a:rPr>
                        <a:t> </a:t>
                      </a:r>
                      <a:r>
                        <a:rPr lang="en-GB" sz="900" dirty="0">
                          <a:effectLst/>
                        </a:rPr>
                        <a:t>2020</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vMerge="1">
                  <a:txBody>
                    <a:bodyPr/>
                    <a:lstStyle/>
                    <a:p>
                      <a:endParaRPr lang="cs-CZ"/>
                    </a:p>
                  </a:txBody>
                  <a:tcPr/>
                </a:tc>
                <a:extLst>
                  <a:ext uri="{0D108BD9-81ED-4DB2-BD59-A6C34878D82A}">
                    <a16:rowId xmlns:a16="http://schemas.microsoft.com/office/drawing/2014/main" val="4085375646"/>
                  </a:ext>
                </a:extLst>
              </a:tr>
              <a:tr h="800303">
                <a:tc>
                  <a:txBody>
                    <a:bodyPr/>
                    <a:lstStyle/>
                    <a:p>
                      <a:pPr>
                        <a:lnSpc>
                          <a:spcPct val="150000"/>
                        </a:lnSpc>
                        <a:spcAft>
                          <a:spcPts val="0"/>
                        </a:spcAft>
                      </a:pPr>
                      <a:r>
                        <a:rPr lang="en-GB" sz="900">
                          <a:effectLst/>
                        </a:rPr>
                        <a:t>Inovační vouchery COVID</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Up to CZK 1 million</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en-GB" sz="900">
                          <a:effectLst/>
                        </a:rPr>
                        <a:t>Innovation advisory, expert and support services</a:t>
                      </a:r>
                      <a:endParaRPr lang="cs-CZ" sz="90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a:txBody>
                    <a:bodyPr/>
                    <a:lstStyle/>
                    <a:p>
                      <a:pPr>
                        <a:lnSpc>
                          <a:spcPct val="150000"/>
                        </a:lnSpc>
                        <a:spcAft>
                          <a:spcPts val="0"/>
                        </a:spcAft>
                      </a:pPr>
                      <a:r>
                        <a:rPr lang="cs-CZ" sz="900" dirty="0" smtClean="0">
                          <a:effectLst/>
                        </a:rPr>
                        <a:t>17 </a:t>
                      </a:r>
                      <a:r>
                        <a:rPr lang="cs-CZ" sz="900" dirty="0" err="1" smtClean="0">
                          <a:effectLst/>
                        </a:rPr>
                        <a:t>April</a:t>
                      </a:r>
                      <a:r>
                        <a:rPr lang="cs-CZ" sz="900" dirty="0" smtClean="0">
                          <a:effectLst/>
                        </a:rPr>
                        <a:t> 2020</a:t>
                      </a:r>
                      <a:endParaRPr lang="cs-CZ" sz="9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4912" marR="64912" marT="0" marB="0" anchor="ctr"/>
                </a:tc>
                <a:tc vMerge="1">
                  <a:txBody>
                    <a:bodyPr/>
                    <a:lstStyle/>
                    <a:p>
                      <a:endParaRPr lang="cs-CZ"/>
                    </a:p>
                  </a:txBody>
                  <a:tcPr/>
                </a:tc>
                <a:extLst>
                  <a:ext uri="{0D108BD9-81ED-4DB2-BD59-A6C34878D82A}">
                    <a16:rowId xmlns:a16="http://schemas.microsoft.com/office/drawing/2014/main" val="3050253543"/>
                  </a:ext>
                </a:extLst>
              </a:tr>
            </a:tbl>
          </a:graphicData>
        </a:graphic>
      </p:graphicFrame>
    </p:spTree>
    <p:extLst>
      <p:ext uri="{BB962C8B-B14F-4D97-AF65-F5344CB8AC3E}">
        <p14:creationId xmlns:p14="http://schemas.microsoft.com/office/powerpoint/2010/main" val="73493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pPr marL="0" lvl="2" indent="0">
              <a:spcAft>
                <a:spcPts val="300"/>
              </a:spcAft>
              <a:buClr>
                <a:srgbClr val="ED1A3B"/>
              </a:buClr>
              <a:buNone/>
            </a:pPr>
            <a:r>
              <a:rPr lang="cs-CZ" sz="1200" b="1" i="1" dirty="0" err="1">
                <a:solidFill>
                  <a:srgbClr val="ED1A3B"/>
                </a:solidFill>
              </a:rPr>
              <a:t>Planned</a:t>
            </a:r>
            <a:r>
              <a:rPr lang="cs-CZ" sz="1200" b="1" i="1" dirty="0">
                <a:solidFill>
                  <a:srgbClr val="ED1A3B"/>
                </a:solidFill>
              </a:rPr>
              <a:t> support</a:t>
            </a:r>
            <a:endParaRPr lang="en-GB" sz="1200" b="1" i="1" dirty="0">
              <a:solidFill>
                <a:srgbClr val="ED1A3B"/>
              </a:solidFill>
            </a:endParaRPr>
          </a:p>
          <a:p>
            <a:pPr marL="0" lvl="2" indent="0">
              <a:spcAft>
                <a:spcPts val="300"/>
              </a:spcAft>
              <a:buClr>
                <a:srgbClr val="ED1A3B"/>
              </a:buClr>
              <a:buNone/>
            </a:pPr>
            <a:r>
              <a:rPr lang="en-US" b="1" dirty="0">
                <a:solidFill>
                  <a:srgbClr val="404040"/>
                </a:solidFill>
              </a:rPr>
              <a:t>Plan – a promised trillion crowns</a:t>
            </a:r>
          </a:p>
          <a:p>
            <a:pPr marL="0" lvl="2" indent="0">
              <a:spcAft>
                <a:spcPts val="300"/>
              </a:spcAft>
              <a:buClr>
                <a:srgbClr val="ED1A3B"/>
              </a:buClr>
              <a:buNone/>
            </a:pPr>
            <a:r>
              <a:rPr lang="en-US" dirty="0">
                <a:solidFill>
                  <a:srgbClr val="404040"/>
                </a:solidFill>
              </a:rPr>
              <a:t>The government could provide up to one trillion crowns to support entrepreneurs and companies affected by the spread of coronavirus, Prime Minister Andrej </a:t>
            </a:r>
            <a:r>
              <a:rPr lang="en-US" dirty="0" err="1">
                <a:solidFill>
                  <a:srgbClr val="404040"/>
                </a:solidFill>
              </a:rPr>
              <a:t>Babiš</a:t>
            </a:r>
            <a:r>
              <a:rPr lang="en-US" dirty="0">
                <a:solidFill>
                  <a:srgbClr val="404040"/>
                </a:solidFill>
              </a:rPr>
              <a:t> said at a press conference after the government meeting. According to him, about CZK 100 billion should go to direct aid and CZK 900 billion to guarantees</a:t>
            </a:r>
            <a:r>
              <a:rPr lang="en-US" dirty="0" smtClean="0">
                <a:solidFill>
                  <a:srgbClr val="404040"/>
                </a:solidFill>
              </a:rPr>
              <a:t>.</a:t>
            </a:r>
            <a:endParaRPr lang="cs-CZ" dirty="0">
              <a:solidFill>
                <a:srgbClr val="404040"/>
              </a:solidFill>
            </a:endParaRPr>
          </a:p>
          <a:p>
            <a:pPr marL="0" lvl="2" indent="0">
              <a:spcAft>
                <a:spcPts val="300"/>
              </a:spcAft>
              <a:buClr>
                <a:srgbClr val="ED1A3B"/>
              </a:buClr>
              <a:buNone/>
            </a:pPr>
            <a:endParaRPr lang="cs-CZ" b="0" dirty="0">
              <a:solidFill>
                <a:schemeClr val="tx1"/>
              </a:solidFill>
            </a:endParaRPr>
          </a:p>
          <a:p>
            <a:r>
              <a:rPr lang="en-GB" dirty="0">
                <a:solidFill>
                  <a:schemeClr val="tx1"/>
                </a:solidFill>
              </a:rPr>
              <a:t>Crisis tax package</a:t>
            </a:r>
            <a:endParaRPr lang="cs-CZ" dirty="0">
              <a:solidFill>
                <a:schemeClr val="tx1"/>
              </a:solidFill>
            </a:endParaRPr>
          </a:p>
          <a:p>
            <a:r>
              <a:rPr lang="en-GB" b="0" dirty="0">
                <a:solidFill>
                  <a:schemeClr val="tx1"/>
                </a:solidFill>
              </a:rPr>
              <a:t>The government discussed and approved the "Crisis Tax Package", which includes the following:</a:t>
            </a:r>
            <a:endParaRPr lang="cs-CZ" b="0" dirty="0">
              <a:solidFill>
                <a:schemeClr val="tx1"/>
              </a:solidFill>
            </a:endParaRPr>
          </a:p>
          <a:p>
            <a:pPr lvl="2">
              <a:spcAft>
                <a:spcPts val="300"/>
              </a:spcAft>
              <a:buClr>
                <a:srgbClr val="ED1A3B"/>
              </a:buClr>
              <a:buFont typeface="Wingdings 3" pitchFamily="18" charset="2"/>
              <a:buChar char="u"/>
            </a:pPr>
            <a:r>
              <a:rPr lang="en-US" dirty="0"/>
              <a:t>an amendment to the Income Tax Act, which anchors the possibility of retrospective application of a tax loss, the so-called loss carryback. If a loss arises for 2020, it should be possible to claim it and deduct it retroactively from the tax base in 2019 and 2018 (assuming, that there was a profit in 2019 or 2018). It should be possible to claim the loss carryback for the tax period up to 30 June 2020.</a:t>
            </a:r>
          </a:p>
          <a:p>
            <a:pPr lvl="2">
              <a:spcAft>
                <a:spcPts val="300"/>
              </a:spcAft>
              <a:buClr>
                <a:srgbClr val="ED1A3B"/>
              </a:buClr>
              <a:buFont typeface="Wingdings 3" pitchFamily="18" charset="2"/>
              <a:buChar char="u"/>
            </a:pPr>
            <a:r>
              <a:rPr lang="en-US" dirty="0" smtClean="0"/>
              <a:t>change in value added tax, where VAT on accommodation is reduced from 15 to 10 percent, as well as on admission to cultural</a:t>
            </a:r>
            <a:r>
              <a:rPr lang="cs-CZ" dirty="0" smtClean="0"/>
              <a:t> </a:t>
            </a:r>
            <a:r>
              <a:rPr lang="en-US" dirty="0"/>
              <a:t>and sports events, ski lifts, operation of saunas, spas and various wellness </a:t>
            </a:r>
            <a:r>
              <a:rPr lang="en-US" dirty="0" smtClean="0"/>
              <a:t>centers</a:t>
            </a:r>
            <a:endParaRPr lang="en-US" dirty="0"/>
          </a:p>
          <a:p>
            <a:pPr lvl="2">
              <a:spcAft>
                <a:spcPts val="300"/>
              </a:spcAft>
              <a:buClr>
                <a:srgbClr val="ED1A3B"/>
              </a:buClr>
              <a:buFont typeface="Wingdings 3" pitchFamily="18" charset="2"/>
              <a:buChar char="u"/>
            </a:pPr>
            <a:r>
              <a:rPr lang="en-US" dirty="0"/>
              <a:t>a reduction of approx. 25 percent in road tax for vehicles with a maximum permissible weight of more than 3.5 </a:t>
            </a:r>
            <a:r>
              <a:rPr lang="en-US" dirty="0" err="1"/>
              <a:t>tonnes</a:t>
            </a:r>
            <a:r>
              <a:rPr lang="en-US" dirty="0"/>
              <a:t>,</a:t>
            </a:r>
          </a:p>
          <a:p>
            <a:pPr lvl="2">
              <a:spcAft>
                <a:spcPts val="300"/>
              </a:spcAft>
              <a:buClr>
                <a:srgbClr val="ED1A3B"/>
              </a:buClr>
              <a:buFont typeface="Wingdings 3" pitchFamily="18" charset="2"/>
              <a:buChar char="u"/>
            </a:pPr>
            <a:r>
              <a:rPr lang="en-US" dirty="0"/>
              <a:t>an amendment to the Real Estate Acquisition Tax Act, which allows municipalities to  decide on a possible tax exemption,</a:t>
            </a:r>
          </a:p>
          <a:p>
            <a:pPr lvl="2">
              <a:spcAft>
                <a:spcPts val="300"/>
              </a:spcAft>
              <a:buClr>
                <a:srgbClr val="ED1A3B"/>
              </a:buClr>
              <a:buFont typeface="Wingdings 3" pitchFamily="18" charset="2"/>
              <a:buChar char="u"/>
            </a:pPr>
            <a:r>
              <a:rPr lang="en-US" dirty="0"/>
              <a:t>an amendment to the Act on Excise Duties, which shortens the deadline for returning so-called green diesel from 60 to 40 days.</a:t>
            </a:r>
          </a:p>
          <a:p>
            <a:pPr lvl="0"/>
            <a:endParaRPr lang="cs-CZ" i="1" dirty="0" smtClean="0">
              <a:solidFill>
                <a:srgbClr val="ED1A3B"/>
              </a:solidFill>
            </a:endParaRPr>
          </a:p>
          <a:p>
            <a:pPr lvl="0"/>
            <a:r>
              <a:rPr lang="cs-CZ" sz="1200" i="1" dirty="0" err="1" smtClean="0">
                <a:solidFill>
                  <a:srgbClr val="ED1A3B"/>
                </a:solidFill>
              </a:rPr>
              <a:t>Approved</a:t>
            </a:r>
            <a:r>
              <a:rPr lang="cs-CZ" sz="1200" i="1" dirty="0" smtClean="0">
                <a:solidFill>
                  <a:srgbClr val="ED1A3B"/>
                </a:solidFill>
              </a:rPr>
              <a:t> </a:t>
            </a:r>
            <a:r>
              <a:rPr lang="cs-CZ" sz="1200" i="1" dirty="0">
                <a:solidFill>
                  <a:srgbClr val="ED1A3B"/>
                </a:solidFill>
              </a:rPr>
              <a:t>support</a:t>
            </a:r>
            <a:endParaRPr lang="en-GB" sz="1200" i="1" dirty="0">
              <a:solidFill>
                <a:srgbClr val="ED1A3B"/>
              </a:solidFill>
            </a:endParaRPr>
          </a:p>
          <a:p>
            <a:pPr marL="0" lvl="2" indent="0">
              <a:spcAft>
                <a:spcPts val="300"/>
              </a:spcAft>
              <a:buClr>
                <a:srgbClr val="ED1A3B"/>
              </a:buClr>
              <a:buNone/>
            </a:pPr>
            <a:r>
              <a:rPr lang="en-US" b="1" dirty="0">
                <a:solidFill>
                  <a:srgbClr val="404040"/>
                </a:solidFill>
              </a:rPr>
              <a:t>Compensation of employees in closed operations (Antivirus </a:t>
            </a:r>
            <a:r>
              <a:rPr lang="en-US" b="1" dirty="0" err="1">
                <a:solidFill>
                  <a:srgbClr val="404040"/>
                </a:solidFill>
              </a:rPr>
              <a:t>Programme</a:t>
            </a:r>
            <a:r>
              <a:rPr lang="en-US" b="1" dirty="0">
                <a:solidFill>
                  <a:srgbClr val="404040"/>
                </a:solidFill>
              </a:rPr>
              <a:t> by the Ministry of </a:t>
            </a:r>
            <a:r>
              <a:rPr lang="en-US" b="1" dirty="0" err="1">
                <a:solidFill>
                  <a:srgbClr val="404040"/>
                </a:solidFill>
              </a:rPr>
              <a:t>Labour</a:t>
            </a:r>
            <a:r>
              <a:rPr lang="en-US" b="1" dirty="0">
                <a:solidFill>
                  <a:srgbClr val="404040"/>
                </a:solidFill>
              </a:rPr>
              <a:t> and Social Affairs - employment protection)</a:t>
            </a:r>
          </a:p>
          <a:p>
            <a:pPr marL="0" lvl="2" indent="0">
              <a:spcAft>
                <a:spcPts val="300"/>
              </a:spcAft>
              <a:buClr>
                <a:srgbClr val="ED1A3B"/>
              </a:buClr>
              <a:buNone/>
            </a:pPr>
            <a:r>
              <a:rPr lang="en-US" dirty="0">
                <a:solidFill>
                  <a:srgbClr val="404040"/>
                </a:solidFill>
              </a:rPr>
              <a:t>At its meetings on 19 March, 23 March and </a:t>
            </a:r>
            <a:r>
              <a:rPr lang="cs-CZ" dirty="0">
                <a:solidFill>
                  <a:srgbClr val="404040"/>
                </a:solidFill>
              </a:rPr>
              <a:t/>
            </a:r>
            <a:br>
              <a:rPr lang="cs-CZ" dirty="0">
                <a:solidFill>
                  <a:srgbClr val="404040"/>
                </a:solidFill>
              </a:rPr>
            </a:br>
            <a:r>
              <a:rPr lang="en-US" dirty="0">
                <a:solidFill>
                  <a:srgbClr val="404040"/>
                </a:solidFill>
              </a:rPr>
              <a:t>31 March, the Government approved a number of employment protection measures aimed at protecting companies that had to shut down and other companies indirectly affected by the</a:t>
            </a:r>
            <a:r>
              <a:rPr lang="cs-CZ" dirty="0">
                <a:solidFill>
                  <a:srgbClr val="404040"/>
                </a:solidFill>
              </a:rPr>
              <a:t> </a:t>
            </a:r>
            <a:r>
              <a:rPr lang="en-US" dirty="0">
                <a:solidFill>
                  <a:srgbClr val="404040"/>
                </a:solidFill>
              </a:rPr>
              <a:t>government restrictions as a result of </a:t>
            </a:r>
            <a:endParaRPr lang="cs-CZ" dirty="0" smtClean="0"/>
          </a:p>
          <a:p>
            <a:pPr marL="0" lvl="2" indent="0">
              <a:spcAft>
                <a:spcPts val="300"/>
              </a:spcAft>
              <a:buClr>
                <a:srgbClr val="ED1A3B"/>
              </a:buClr>
              <a:buNone/>
            </a:pPr>
            <a:r>
              <a:rPr lang="cs-CZ" dirty="0" smtClean="0"/>
              <a:t/>
            </a:r>
            <a:br>
              <a:rPr lang="cs-CZ" dirty="0" smtClean="0"/>
            </a:br>
            <a:r>
              <a:rPr lang="cs-CZ" dirty="0" smtClean="0"/>
              <a:t> </a:t>
            </a:r>
            <a:endParaRPr lang="cs-CZ" dirty="0" smtClean="0">
              <a:solidFill>
                <a:srgbClr val="404040"/>
              </a:solidFill>
            </a:endParaRPr>
          </a:p>
        </p:txBody>
      </p:sp>
      <p:sp>
        <p:nvSpPr>
          <p:cNvPr id="5" name="Text Placeholder 1"/>
          <p:cNvSpPr txBox="1">
            <a:spLocks/>
          </p:cNvSpPr>
          <p:nvPr/>
        </p:nvSpPr>
        <p:spPr bwMode="gray">
          <a:xfrm>
            <a:off x="3924538" y="1398588"/>
            <a:ext cx="2916000" cy="7825312"/>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pPr lvl="0"/>
            <a:r>
              <a:rPr lang="en-US" b="0" dirty="0" smtClean="0">
                <a:solidFill>
                  <a:srgbClr val="404040"/>
                </a:solidFill>
              </a:rPr>
              <a:t>the </a:t>
            </a:r>
            <a:r>
              <a:rPr lang="en-US" b="0" dirty="0">
                <a:solidFill>
                  <a:srgbClr val="404040"/>
                </a:solidFill>
              </a:rPr>
              <a:t>COVID-19 pandemic. The state is prepared through the </a:t>
            </a:r>
            <a:r>
              <a:rPr lang="en-US" b="0" dirty="0" err="1">
                <a:solidFill>
                  <a:srgbClr val="404040"/>
                </a:solidFill>
              </a:rPr>
              <a:t>Labour</a:t>
            </a:r>
            <a:r>
              <a:rPr lang="en-US" b="0" dirty="0">
                <a:solidFill>
                  <a:srgbClr val="404040"/>
                </a:solidFill>
              </a:rPr>
              <a:t> Office of the Czech Republic to compensate companies for funds paid to employees' wages. This measure should help employers to better manage the current situation and avoid excessive redundancies. </a:t>
            </a:r>
          </a:p>
          <a:p>
            <a:pPr marL="0" lvl="2" indent="0">
              <a:spcAft>
                <a:spcPts val="300"/>
              </a:spcAft>
              <a:buClr>
                <a:srgbClr val="ED1A3B"/>
              </a:buClr>
              <a:buNone/>
            </a:pPr>
            <a:r>
              <a:rPr lang="en-US" dirty="0">
                <a:solidFill>
                  <a:srgbClr val="404040"/>
                </a:solidFill>
              </a:rPr>
              <a:t>The employer will be able to claim reimbursement of wage compensation paid after the end of the</a:t>
            </a:r>
            <a:endParaRPr lang="cs-CZ" dirty="0"/>
          </a:p>
          <a:p>
            <a:pPr lvl="0"/>
            <a:r>
              <a:rPr lang="en-US" b="0" dirty="0">
                <a:solidFill>
                  <a:srgbClr val="404040"/>
                </a:solidFill>
              </a:rPr>
              <a:t>reporting period, i.e. after the end of the</a:t>
            </a:r>
            <a:r>
              <a:rPr lang="cs-CZ" b="0" dirty="0">
                <a:solidFill>
                  <a:srgbClr val="404040"/>
                </a:solidFill>
              </a:rPr>
              <a:t> </a:t>
            </a:r>
            <a:r>
              <a:rPr lang="en-US" b="0" dirty="0">
                <a:solidFill>
                  <a:srgbClr val="404040"/>
                </a:solidFill>
              </a:rPr>
              <a:t>calendar month for which it is applying for the allowance. For the month of March, the employer will therefore submit an application at the</a:t>
            </a:r>
            <a:r>
              <a:rPr lang="cs-CZ" b="0" dirty="0"/>
              <a:t> </a:t>
            </a:r>
            <a:r>
              <a:rPr lang="en-US" b="0" dirty="0">
                <a:solidFill>
                  <a:srgbClr val="404040"/>
                </a:solidFill>
              </a:rPr>
              <a:t>beginning of April. We expect detailed information on the use of the aid, including the application form, to be published on 6 April at the latest.</a:t>
            </a:r>
          </a:p>
          <a:p>
            <a:pPr marL="0" lvl="2" indent="0">
              <a:spcAft>
                <a:spcPts val="300"/>
              </a:spcAft>
              <a:buClr>
                <a:srgbClr val="ED1A3B"/>
              </a:buClr>
              <a:buNone/>
            </a:pPr>
            <a:r>
              <a:rPr lang="en-US" dirty="0">
                <a:solidFill>
                  <a:srgbClr val="404040"/>
                </a:solidFill>
              </a:rPr>
              <a:t>The MPSV's Antivirus </a:t>
            </a:r>
            <a:r>
              <a:rPr lang="en-US" dirty="0" err="1">
                <a:solidFill>
                  <a:srgbClr val="404040"/>
                </a:solidFill>
              </a:rPr>
              <a:t>Programme</a:t>
            </a:r>
            <a:r>
              <a:rPr lang="en-US" dirty="0">
                <a:solidFill>
                  <a:srgbClr val="404040"/>
                </a:solidFill>
              </a:rPr>
              <a:t> </a:t>
            </a:r>
            <a:r>
              <a:rPr lang="cs-CZ" dirty="0">
                <a:solidFill>
                  <a:srgbClr val="404040"/>
                </a:solidFill>
              </a:rPr>
              <a:t>(</a:t>
            </a:r>
            <a:r>
              <a:rPr lang="cs-CZ" dirty="0" err="1">
                <a:solidFill>
                  <a:srgbClr val="404040"/>
                </a:solidFill>
              </a:rPr>
              <a:t>extended</a:t>
            </a:r>
            <a:r>
              <a:rPr lang="cs-CZ" dirty="0">
                <a:solidFill>
                  <a:srgbClr val="404040"/>
                </a:solidFill>
              </a:rPr>
              <a:t> </a:t>
            </a:r>
            <a:r>
              <a:rPr lang="cs-CZ" dirty="0" err="1">
                <a:solidFill>
                  <a:srgbClr val="404040"/>
                </a:solidFill>
              </a:rPr>
              <a:t>until</a:t>
            </a:r>
            <a:r>
              <a:rPr lang="cs-CZ" dirty="0">
                <a:solidFill>
                  <a:srgbClr val="404040"/>
                </a:solidFill>
              </a:rPr>
              <a:t> </a:t>
            </a:r>
            <a:r>
              <a:rPr lang="cs-CZ" dirty="0" err="1">
                <a:solidFill>
                  <a:srgbClr val="404040"/>
                </a:solidFill>
              </a:rPr>
              <a:t>the</a:t>
            </a:r>
            <a:r>
              <a:rPr lang="cs-CZ" dirty="0">
                <a:solidFill>
                  <a:srgbClr val="404040"/>
                </a:solidFill>
              </a:rPr>
              <a:t> end </a:t>
            </a:r>
            <a:r>
              <a:rPr lang="cs-CZ" dirty="0" err="1">
                <a:solidFill>
                  <a:srgbClr val="404040"/>
                </a:solidFill>
              </a:rPr>
              <a:t>of</a:t>
            </a:r>
            <a:r>
              <a:rPr lang="cs-CZ" dirty="0">
                <a:solidFill>
                  <a:srgbClr val="404040"/>
                </a:solidFill>
              </a:rPr>
              <a:t> August)</a:t>
            </a:r>
            <a:r>
              <a:rPr lang="en-US" dirty="0">
                <a:solidFill>
                  <a:srgbClr val="404040"/>
                </a:solidFill>
              </a:rPr>
              <a:t>:</a:t>
            </a:r>
          </a:p>
          <a:p>
            <a:pPr marL="177800" lvl="2" indent="0">
              <a:spcAft>
                <a:spcPts val="300"/>
              </a:spcAft>
              <a:buClr>
                <a:srgbClr val="ED1A3B"/>
              </a:buClr>
              <a:buNone/>
            </a:pPr>
            <a:r>
              <a:rPr lang="en-US" b="1" dirty="0" err="1">
                <a:solidFill>
                  <a:srgbClr val="404040"/>
                </a:solidFill>
              </a:rPr>
              <a:t>Programme</a:t>
            </a:r>
            <a:r>
              <a:rPr lang="en-US" b="1" dirty="0">
                <a:solidFill>
                  <a:srgbClr val="404040"/>
                </a:solidFill>
              </a:rPr>
              <a:t> A </a:t>
            </a:r>
            <a:r>
              <a:rPr lang="en-US" dirty="0">
                <a:solidFill>
                  <a:srgbClr val="404040"/>
                </a:solidFill>
              </a:rPr>
              <a:t>in the event of a forced reduction of staff and quarantine of</a:t>
            </a:r>
            <a:r>
              <a:rPr lang="cs-CZ" dirty="0">
                <a:solidFill>
                  <a:srgbClr val="404040"/>
                </a:solidFill>
              </a:rPr>
              <a:t> </a:t>
            </a:r>
            <a:r>
              <a:rPr lang="en-US" dirty="0">
                <a:solidFill>
                  <a:srgbClr val="404040"/>
                </a:solidFill>
              </a:rPr>
              <a:t>employees: Employers will be compensated 80% of their wages, incl. contributions (i.e. super-gross wage) if the employee has been quarantined (the employee receives 60% of the average reduced earnings) or the operation was closed by a government order (the employee receives 100% of the average earnings). The maximum contribution per employee will be CZK 39,000.</a:t>
            </a:r>
          </a:p>
          <a:p>
            <a:pPr lvl="2">
              <a:spcAft>
                <a:spcPts val="300"/>
              </a:spcAft>
              <a:buClr>
                <a:srgbClr val="ED1A3B"/>
              </a:buClr>
              <a:buFont typeface="Wingdings 3" pitchFamily="18" charset="2"/>
              <a:buChar char="u"/>
            </a:pPr>
            <a:r>
              <a:rPr lang="en-US" b="1" dirty="0" err="1">
                <a:solidFill>
                  <a:srgbClr val="404040"/>
                </a:solidFill>
              </a:rPr>
              <a:t>Programme</a:t>
            </a:r>
            <a:r>
              <a:rPr lang="en-US" b="1" dirty="0">
                <a:solidFill>
                  <a:srgbClr val="404040"/>
                </a:solidFill>
              </a:rPr>
              <a:t> B </a:t>
            </a:r>
            <a:r>
              <a:rPr lang="en-US" dirty="0">
                <a:solidFill>
                  <a:srgbClr val="404040"/>
                </a:solidFill>
              </a:rPr>
              <a:t>in case of related economic difficulties: Employers will be compensated 60% of their wages (i.e. super-gross wage) if there is an obstacle on the side of the employer due to related economic difficulties caused by the spread of coronavirus (depending on the type of obstacle, the employee will receive 60-100% of their average earnings). The maximum contribution per employee will be CZK 29,000.</a:t>
            </a:r>
            <a:r>
              <a:rPr lang="cs-CZ" dirty="0">
                <a:solidFill>
                  <a:srgbClr val="404040"/>
                </a:solidFill>
              </a:rPr>
              <a:t> </a:t>
            </a:r>
          </a:p>
          <a:p>
            <a:pPr lvl="2">
              <a:spcAft>
                <a:spcPts val="300"/>
              </a:spcAft>
              <a:buClr>
                <a:srgbClr val="ED1A3B"/>
              </a:buClr>
              <a:buFont typeface="Wingdings 3" pitchFamily="18" charset="2"/>
              <a:buChar char="u"/>
            </a:pPr>
            <a:r>
              <a:rPr lang="en-US" b="1" dirty="0" err="1">
                <a:solidFill>
                  <a:srgbClr val="404040"/>
                </a:solidFill>
              </a:rPr>
              <a:t>Programme</a:t>
            </a:r>
            <a:r>
              <a:rPr lang="en-US" b="1" dirty="0">
                <a:solidFill>
                  <a:srgbClr val="404040"/>
                </a:solidFill>
              </a:rPr>
              <a:t> C </a:t>
            </a:r>
            <a:r>
              <a:rPr lang="en-US" dirty="0">
                <a:solidFill>
                  <a:srgbClr val="404040"/>
                </a:solidFill>
              </a:rPr>
              <a:t>concern small and medium-sized companies with up to 50 employees that are still operating and paying employees 100% of their wages even in these difficult conditions. Antivirus C concern the waiver of social security contributions for employers (24.8%). Companies drawing the support from Antivirus B </a:t>
            </a:r>
            <a:r>
              <a:rPr lang="en-US" dirty="0" err="1">
                <a:solidFill>
                  <a:srgbClr val="404040"/>
                </a:solidFill>
              </a:rPr>
              <a:t>programme</a:t>
            </a:r>
            <a:r>
              <a:rPr lang="en-US" dirty="0">
                <a:solidFill>
                  <a:srgbClr val="404040"/>
                </a:solidFill>
              </a:rPr>
              <a:t> will not be allowed to use Antivirus C </a:t>
            </a:r>
            <a:r>
              <a:rPr lang="en-US" dirty="0" err="1">
                <a:solidFill>
                  <a:srgbClr val="404040"/>
                </a:solidFill>
              </a:rPr>
              <a:t>programme</a:t>
            </a:r>
            <a:r>
              <a:rPr lang="en-US" dirty="0">
                <a:solidFill>
                  <a:srgbClr val="404040"/>
                </a:solidFill>
              </a:rPr>
              <a:t>. The maximum amount of up to 1.5 times the average wage for months June, July and August. The conditions are </a:t>
            </a:r>
            <a:r>
              <a:rPr lang="en-US" dirty="0" smtClean="0">
                <a:solidFill>
                  <a:srgbClr val="404040"/>
                </a:solidFill>
              </a:rPr>
              <a:t>to</a:t>
            </a:r>
            <a:endParaRPr lang="cs-CZ" dirty="0" smtClean="0"/>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Tree>
    <p:extLst>
      <p:ext uri="{BB962C8B-B14F-4D97-AF65-F5344CB8AC3E}">
        <p14:creationId xmlns:p14="http://schemas.microsoft.com/office/powerpoint/2010/main" val="2961899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pPr marL="176213" lvl="0"/>
            <a:r>
              <a:rPr lang="en-US" b="0" dirty="0" smtClean="0">
                <a:solidFill>
                  <a:srgbClr val="404040"/>
                </a:solidFill>
              </a:rPr>
              <a:t>maintain </a:t>
            </a:r>
            <a:r>
              <a:rPr lang="en-US" b="0" dirty="0">
                <a:solidFill>
                  <a:srgbClr val="404040"/>
                </a:solidFill>
              </a:rPr>
              <a:t>a 90 % employment rate (compared to March 31, 2020) and to maintain a 90 % wage volume (compared to March 2020). </a:t>
            </a:r>
            <a:endParaRPr lang="cs-CZ" b="0" dirty="0">
              <a:solidFill>
                <a:srgbClr val="404040"/>
              </a:solidFill>
            </a:endParaRPr>
          </a:p>
          <a:p>
            <a:pPr marL="0" lvl="2" indent="0">
              <a:spcAft>
                <a:spcPts val="300"/>
              </a:spcAft>
              <a:buClr>
                <a:srgbClr val="ED1A3B"/>
              </a:buClr>
              <a:buNone/>
            </a:pPr>
            <a:r>
              <a:rPr lang="en-US" dirty="0">
                <a:solidFill>
                  <a:srgbClr val="404040"/>
                </a:solidFill>
              </a:rPr>
              <a:t>The basic conditions for support from antivirus are as follows:</a:t>
            </a:r>
          </a:p>
          <a:p>
            <a:pPr lvl="2">
              <a:spcAft>
                <a:spcPts val="300"/>
              </a:spcAft>
              <a:buClr>
                <a:srgbClr val="ED1A3B"/>
              </a:buClr>
              <a:buFont typeface="Wingdings 3" pitchFamily="18" charset="2"/>
              <a:buChar char="u"/>
            </a:pPr>
            <a:r>
              <a:rPr lang="en-US" dirty="0">
                <a:solidFill>
                  <a:srgbClr val="404040"/>
                </a:solidFill>
              </a:rPr>
              <a:t>companies in the business sector;</a:t>
            </a:r>
          </a:p>
          <a:p>
            <a:pPr lvl="2">
              <a:spcAft>
                <a:spcPts val="300"/>
              </a:spcAft>
              <a:buClr>
                <a:srgbClr val="ED1A3B"/>
              </a:buClr>
              <a:buFont typeface="Wingdings 3" pitchFamily="18" charset="2"/>
              <a:buChar char="u"/>
            </a:pPr>
            <a:r>
              <a:rPr lang="en-US" dirty="0">
                <a:solidFill>
                  <a:srgbClr val="404040"/>
                </a:solidFill>
              </a:rPr>
              <a:t>employees must be employed and participate in sickness and pension insurance;</a:t>
            </a:r>
          </a:p>
          <a:p>
            <a:pPr lvl="2">
              <a:spcAft>
                <a:spcPts val="300"/>
              </a:spcAft>
              <a:buClr>
                <a:srgbClr val="ED1A3B"/>
              </a:buClr>
              <a:buFont typeface="Wingdings 3" pitchFamily="18" charset="2"/>
              <a:buChar char="u"/>
            </a:pPr>
            <a:r>
              <a:rPr lang="en-US" dirty="0">
                <a:solidFill>
                  <a:srgbClr val="404040"/>
                </a:solidFill>
              </a:rPr>
              <a:t>the company strictly adheres to the </a:t>
            </a:r>
            <a:r>
              <a:rPr lang="en-US" dirty="0" err="1">
                <a:solidFill>
                  <a:srgbClr val="404040"/>
                </a:solidFill>
              </a:rPr>
              <a:t>Labour</a:t>
            </a:r>
            <a:r>
              <a:rPr lang="en-US" dirty="0">
                <a:solidFill>
                  <a:srgbClr val="404040"/>
                </a:solidFill>
              </a:rPr>
              <a:t> Code;</a:t>
            </a:r>
          </a:p>
          <a:p>
            <a:pPr lvl="2">
              <a:spcAft>
                <a:spcPts val="300"/>
              </a:spcAft>
              <a:buClr>
                <a:srgbClr val="ED1A3B"/>
              </a:buClr>
              <a:buFont typeface="Wingdings 3" pitchFamily="18" charset="2"/>
              <a:buChar char="u"/>
            </a:pPr>
            <a:r>
              <a:rPr lang="en-US" dirty="0">
                <a:solidFill>
                  <a:srgbClr val="404040"/>
                </a:solidFill>
              </a:rPr>
              <a:t>the employee must not be in the notice period and must not be dismissed; and</a:t>
            </a:r>
          </a:p>
          <a:p>
            <a:pPr lvl="2">
              <a:spcAft>
                <a:spcPts val="300"/>
              </a:spcAft>
              <a:buClr>
                <a:srgbClr val="ED1A3B"/>
              </a:buClr>
              <a:buFont typeface="Wingdings 3" pitchFamily="18" charset="2"/>
              <a:buChar char="u"/>
            </a:pPr>
            <a:r>
              <a:rPr lang="en-US" dirty="0">
                <a:solidFill>
                  <a:srgbClr val="404040"/>
                </a:solidFill>
              </a:rPr>
              <a:t>the company must pay the wages and levies.</a:t>
            </a:r>
          </a:p>
          <a:p>
            <a:pPr marL="0" lvl="2" indent="0">
              <a:spcAft>
                <a:spcPts val="300"/>
              </a:spcAft>
              <a:buClr>
                <a:srgbClr val="ED1A3B"/>
              </a:buClr>
              <a:buNone/>
            </a:pPr>
            <a:r>
              <a:rPr lang="en-US" dirty="0">
                <a:solidFill>
                  <a:srgbClr val="404040"/>
                </a:solidFill>
              </a:rPr>
              <a:t>For more information, see our Employer Claims for Coronavirus </a:t>
            </a:r>
            <a:r>
              <a:rPr lang="en-US" dirty="0">
                <a:solidFill>
                  <a:srgbClr val="404040"/>
                </a:solidFill>
                <a:hlinkClick r:id="rId2"/>
              </a:rPr>
              <a:t>article</a:t>
            </a:r>
            <a:r>
              <a:rPr lang="en-US" dirty="0">
                <a:solidFill>
                  <a:srgbClr val="404040"/>
                </a:solidFill>
              </a:rPr>
              <a:t>.</a:t>
            </a:r>
          </a:p>
          <a:p>
            <a:pPr marL="0" lvl="2" indent="0">
              <a:spcAft>
                <a:spcPts val="300"/>
              </a:spcAft>
              <a:buClr>
                <a:srgbClr val="ED1A3B"/>
              </a:buClr>
              <a:buNone/>
            </a:pPr>
            <a:r>
              <a:rPr lang="en-US" dirty="0">
                <a:solidFill>
                  <a:srgbClr val="404040"/>
                </a:solidFill>
              </a:rPr>
              <a:t>The government also approved several other reliefs for businesses, which should improve their cash flow. These are mainly:</a:t>
            </a:r>
            <a:endParaRPr lang="cs-CZ" dirty="0">
              <a:solidFill>
                <a:srgbClr val="404040"/>
              </a:solidFill>
            </a:endParaRPr>
          </a:p>
          <a:p>
            <a:pPr lvl="2">
              <a:spcAft>
                <a:spcPts val="300"/>
              </a:spcAft>
              <a:buClr>
                <a:srgbClr val="ED1A3B"/>
              </a:buClr>
              <a:buFont typeface="Wingdings 3" pitchFamily="18" charset="2"/>
              <a:buChar char="u"/>
            </a:pPr>
            <a:r>
              <a:rPr lang="en-US" dirty="0">
                <a:solidFill>
                  <a:srgbClr val="404040"/>
                </a:solidFill>
              </a:rPr>
              <a:t>across-the-board waiver of late payment of corporate income tax and interest by </a:t>
            </a:r>
            <a:r>
              <a:rPr lang="cs-CZ" dirty="0">
                <a:solidFill>
                  <a:srgbClr val="404040"/>
                </a:solidFill>
              </a:rPr>
              <a:t/>
            </a:r>
            <a:br>
              <a:rPr lang="cs-CZ" dirty="0">
                <a:solidFill>
                  <a:srgbClr val="404040"/>
                </a:solidFill>
              </a:rPr>
            </a:br>
            <a:r>
              <a:rPr lang="en-US" dirty="0">
                <a:solidFill>
                  <a:srgbClr val="404040"/>
                </a:solidFill>
              </a:rPr>
              <a:t>1 July 2020, i.e. the possibility of effectively filing a corporate income tax return and paying tax only at the end of June 2020;</a:t>
            </a:r>
          </a:p>
          <a:p>
            <a:pPr lvl="2">
              <a:spcAft>
                <a:spcPts val="300"/>
              </a:spcAft>
              <a:buClr>
                <a:srgbClr val="ED1A3B"/>
              </a:buClr>
              <a:buFont typeface="Wingdings 3" pitchFamily="18" charset="2"/>
              <a:buChar char="u"/>
            </a:pPr>
            <a:r>
              <a:rPr lang="en-US" dirty="0">
                <a:solidFill>
                  <a:srgbClr val="404040"/>
                </a:solidFill>
              </a:rPr>
              <a:t>the waiver of the June corporate tax advance payment; and</a:t>
            </a:r>
          </a:p>
          <a:p>
            <a:pPr marL="176213" lvl="2" indent="0">
              <a:spcAft>
                <a:spcPts val="300"/>
              </a:spcAft>
              <a:buClr>
                <a:srgbClr val="ED1A3B"/>
              </a:buClr>
              <a:buNone/>
            </a:pPr>
            <a:r>
              <a:rPr lang="en-US" dirty="0">
                <a:solidFill>
                  <a:srgbClr val="404040"/>
                </a:solidFill>
              </a:rPr>
              <a:t>the introduction of the "loss carryback" institute for corporate income tax for 2020, which will be applicable retroactively in the tax returns for 2019 and 2018. This will only be felt by entrepreneurs at the beginning of next year.</a:t>
            </a:r>
          </a:p>
          <a:p>
            <a:pPr marL="0" lvl="2" indent="0">
              <a:spcAft>
                <a:spcPts val="300"/>
              </a:spcAft>
              <a:buClr>
                <a:srgbClr val="ED1A3B"/>
              </a:buClr>
              <a:buNone/>
            </a:pPr>
            <a:r>
              <a:rPr lang="en-GB" dirty="0"/>
              <a:t>For more information, see Coronavirus Tax Reliefs </a:t>
            </a:r>
            <a:r>
              <a:rPr lang="en-GB" dirty="0">
                <a:hlinkClick r:id="rId3"/>
              </a:rPr>
              <a:t>article</a:t>
            </a:r>
            <a:r>
              <a:rPr lang="cs-CZ" dirty="0"/>
              <a:t>. </a:t>
            </a:r>
          </a:p>
          <a:p>
            <a:pPr marL="0" lvl="2" indent="0">
              <a:spcAft>
                <a:spcPts val="300"/>
              </a:spcAft>
              <a:buClr>
                <a:srgbClr val="ED1A3B"/>
              </a:buClr>
              <a:buNone/>
            </a:pPr>
            <a:endParaRPr lang="cs-CZ" dirty="0" smtClean="0"/>
          </a:p>
          <a:p>
            <a:r>
              <a:rPr lang="en-US" dirty="0">
                <a:solidFill>
                  <a:schemeClr val="tx1"/>
                </a:solidFill>
              </a:rPr>
              <a:t>Approved support through the ČMZRB </a:t>
            </a:r>
            <a:endParaRPr lang="cs-CZ" b="0" dirty="0">
              <a:solidFill>
                <a:schemeClr val="tx1"/>
              </a:solidFill>
            </a:endParaRPr>
          </a:p>
          <a:p>
            <a:r>
              <a:rPr lang="en-US" dirty="0">
                <a:solidFill>
                  <a:schemeClr val="tx1"/>
                </a:solidFill>
              </a:rPr>
              <a:t>COVID III Loan </a:t>
            </a:r>
            <a:r>
              <a:rPr lang="en-US" dirty="0" err="1">
                <a:solidFill>
                  <a:schemeClr val="tx1"/>
                </a:solidFill>
              </a:rPr>
              <a:t>Programme</a:t>
            </a:r>
            <a:endParaRPr lang="cs-CZ" dirty="0">
              <a:solidFill>
                <a:schemeClr val="tx1"/>
              </a:solidFill>
            </a:endParaRPr>
          </a:p>
          <a:p>
            <a:r>
              <a:rPr lang="en-GB" b="0" dirty="0">
                <a:solidFill>
                  <a:schemeClr val="tx1"/>
                </a:solidFill>
              </a:rPr>
              <a:t>Under COVID III Loan Programme, ČMZRB will provide guarantees for operating loans from commercial banks. An additional CZK 150 billion was allocated to the COVID III programme. ČMZRB is expected to provide loans totalling approximately CZK 500 billion and thus support around 150 000 self-employed and companies with up to 500 employees. </a:t>
            </a:r>
            <a:endParaRPr lang="cs-CZ" b="0" dirty="0">
              <a:solidFill>
                <a:schemeClr val="tx1"/>
              </a:solidFill>
            </a:endParaRPr>
          </a:p>
          <a:p>
            <a:r>
              <a:rPr lang="en-US" b="0" u="sng" dirty="0">
                <a:solidFill>
                  <a:schemeClr val="tx1"/>
                </a:solidFill>
              </a:rPr>
              <a:t>1.</a:t>
            </a:r>
            <a:r>
              <a:rPr lang="cs-CZ" b="0" u="sng" dirty="0">
                <a:solidFill>
                  <a:schemeClr val="tx1"/>
                </a:solidFill>
              </a:rPr>
              <a:t> </a:t>
            </a:r>
            <a:r>
              <a:rPr lang="en-GB" b="0" u="sng" dirty="0">
                <a:solidFill>
                  <a:schemeClr val="tx1"/>
                </a:solidFill>
              </a:rPr>
              <a:t>What is the COVID III Loan Programme?</a:t>
            </a:r>
            <a:endParaRPr lang="en-US" b="0" u="sng" dirty="0">
              <a:solidFill>
                <a:schemeClr val="tx1"/>
              </a:solidFill>
            </a:endParaRPr>
          </a:p>
          <a:p>
            <a:pPr lvl="2">
              <a:spcAft>
                <a:spcPts val="300"/>
              </a:spcAft>
              <a:buClr>
                <a:srgbClr val="ED1A3B"/>
              </a:buClr>
              <a:buFont typeface="Wingdings 3" pitchFamily="18" charset="2"/>
              <a:buChar char="u"/>
            </a:pPr>
            <a:r>
              <a:rPr lang="en-GB" dirty="0"/>
              <a:t>ČMZRB guarantee for operating loans </a:t>
            </a:r>
            <a:r>
              <a:rPr lang="en-GB" dirty="0" smtClean="0"/>
              <a:t>from</a:t>
            </a:r>
            <a:endParaRPr lang="cs-CZ" dirty="0" smtClean="0"/>
          </a:p>
        </p:txBody>
      </p:sp>
      <p:sp>
        <p:nvSpPr>
          <p:cNvPr id="5" name="Text Placeholder 1"/>
          <p:cNvSpPr txBox="1">
            <a:spLocks/>
          </p:cNvSpPr>
          <p:nvPr/>
        </p:nvSpPr>
        <p:spPr bwMode="gray">
          <a:xfrm>
            <a:off x="3924538" y="1398587"/>
            <a:ext cx="2916000" cy="7825312"/>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pPr marL="176213" lvl="2" indent="0">
              <a:spcAft>
                <a:spcPts val="300"/>
              </a:spcAft>
              <a:buClr>
                <a:srgbClr val="ED1A3B"/>
              </a:buClr>
              <a:buNone/>
            </a:pPr>
            <a:r>
              <a:rPr lang="en-GB" dirty="0" smtClean="0"/>
              <a:t>commercial </a:t>
            </a:r>
            <a:r>
              <a:rPr lang="en-GB" dirty="0"/>
              <a:t>banks</a:t>
            </a:r>
            <a:r>
              <a:rPr lang="cs-CZ" dirty="0"/>
              <a:t>. </a:t>
            </a:r>
            <a:r>
              <a:rPr lang="en-GB" dirty="0"/>
              <a:t> </a:t>
            </a:r>
            <a:endParaRPr lang="cs-CZ" dirty="0"/>
          </a:p>
          <a:p>
            <a:pPr lvl="2">
              <a:spcAft>
                <a:spcPts val="300"/>
              </a:spcAft>
              <a:buClr>
                <a:srgbClr val="ED1A3B"/>
              </a:buClr>
              <a:buFont typeface="Wingdings 3" pitchFamily="18" charset="2"/>
              <a:buChar char="u"/>
            </a:pPr>
            <a:r>
              <a:rPr lang="en-US" dirty="0">
                <a:solidFill>
                  <a:srgbClr val="404040"/>
                </a:solidFill>
              </a:rPr>
              <a:t>Up to 90% of the principal of a commercial loan for companies with up to 250 employees. </a:t>
            </a:r>
          </a:p>
          <a:p>
            <a:pPr lvl="2">
              <a:spcAft>
                <a:spcPts val="300"/>
              </a:spcAft>
              <a:buClr>
                <a:srgbClr val="ED1A3B"/>
              </a:buClr>
              <a:buFont typeface="Wingdings 3" pitchFamily="18" charset="2"/>
              <a:buChar char="u"/>
            </a:pPr>
            <a:r>
              <a:rPr lang="en-US" dirty="0">
                <a:solidFill>
                  <a:srgbClr val="404040"/>
                </a:solidFill>
              </a:rPr>
              <a:t>Up to 80% of the principal of a commercial loan for companies employing from 250 to 500 people. </a:t>
            </a:r>
          </a:p>
          <a:p>
            <a:pPr lvl="2">
              <a:spcAft>
                <a:spcPts val="300"/>
              </a:spcAft>
              <a:buClr>
                <a:srgbClr val="ED1A3B"/>
              </a:buClr>
              <a:buFont typeface="Wingdings 3" pitchFamily="18" charset="2"/>
              <a:buChar char="u"/>
            </a:pPr>
            <a:r>
              <a:rPr lang="en-US" dirty="0">
                <a:solidFill>
                  <a:srgbClr val="404040"/>
                </a:solidFill>
              </a:rPr>
              <a:t>The maximum amount of the guaranteed loan is CZK 50 million. </a:t>
            </a:r>
          </a:p>
          <a:p>
            <a:pPr lvl="2">
              <a:spcAft>
                <a:spcPts val="300"/>
              </a:spcAft>
              <a:buClr>
                <a:srgbClr val="ED1A3B"/>
              </a:buClr>
              <a:buFont typeface="Wingdings 3" pitchFamily="18" charset="2"/>
              <a:buChar char="u"/>
            </a:pPr>
            <a:r>
              <a:rPr lang="en-US" dirty="0">
                <a:solidFill>
                  <a:srgbClr val="404040"/>
                </a:solidFill>
              </a:rPr>
              <a:t>The guarantee period (and probably also the loan period) will be three years. </a:t>
            </a:r>
            <a:endParaRPr lang="cs-CZ" dirty="0">
              <a:solidFill>
                <a:srgbClr val="404040"/>
              </a:solidFill>
            </a:endParaRPr>
          </a:p>
          <a:p>
            <a:pPr lvl="0"/>
            <a:r>
              <a:rPr lang="en-US" b="0" u="sng" dirty="0">
                <a:solidFill>
                  <a:schemeClr val="tx1"/>
                </a:solidFill>
              </a:rPr>
              <a:t>2. </a:t>
            </a:r>
            <a:r>
              <a:rPr lang="en-GB" b="0" u="sng" dirty="0">
                <a:solidFill>
                  <a:schemeClr val="tx1"/>
                </a:solidFill>
              </a:rPr>
              <a:t>Who is the COVID III Loan Programme for?</a:t>
            </a:r>
            <a:endParaRPr lang="cs-CZ" b="0" u="sng" dirty="0">
              <a:solidFill>
                <a:schemeClr val="tx1"/>
              </a:solidFill>
            </a:endParaRPr>
          </a:p>
          <a:p>
            <a:pPr lvl="2">
              <a:spcAft>
                <a:spcPts val="300"/>
              </a:spcAft>
              <a:buClr>
                <a:srgbClr val="ED1A3B"/>
              </a:buClr>
              <a:buFont typeface="Wingdings 3" pitchFamily="18" charset="2"/>
              <a:buChar char="u"/>
            </a:pPr>
            <a:r>
              <a:rPr lang="cs-CZ" dirty="0" err="1">
                <a:solidFill>
                  <a:srgbClr val="404040"/>
                </a:solidFill>
              </a:rPr>
              <a:t>For</a:t>
            </a:r>
            <a:r>
              <a:rPr lang="cs-CZ" dirty="0">
                <a:solidFill>
                  <a:srgbClr val="404040"/>
                </a:solidFill>
              </a:rPr>
              <a:t> </a:t>
            </a:r>
            <a:r>
              <a:rPr lang="cs-CZ" dirty="0" err="1">
                <a:solidFill>
                  <a:srgbClr val="404040"/>
                </a:solidFill>
              </a:rPr>
              <a:t>self-employed</a:t>
            </a:r>
            <a:r>
              <a:rPr lang="cs-CZ" dirty="0">
                <a:solidFill>
                  <a:srgbClr val="404040"/>
                </a:solidFill>
              </a:rPr>
              <a:t> </a:t>
            </a:r>
            <a:r>
              <a:rPr lang="en-GB" dirty="0"/>
              <a:t>and companies with up to 250 employees</a:t>
            </a:r>
            <a:r>
              <a:rPr lang="cs-CZ" dirty="0"/>
              <a:t>. </a:t>
            </a:r>
            <a:r>
              <a:rPr lang="en-GB" dirty="0"/>
              <a:t> </a:t>
            </a:r>
            <a:endParaRPr lang="cs-CZ" dirty="0"/>
          </a:p>
          <a:p>
            <a:pPr lvl="2">
              <a:spcAft>
                <a:spcPts val="300"/>
              </a:spcAft>
              <a:buClr>
                <a:srgbClr val="ED1A3B"/>
              </a:buClr>
              <a:buFont typeface="Wingdings 3" pitchFamily="18" charset="2"/>
              <a:buChar char="u"/>
            </a:pPr>
            <a:r>
              <a:rPr lang="en-US" dirty="0">
                <a:solidFill>
                  <a:srgbClr val="404040"/>
                </a:solidFill>
              </a:rPr>
              <a:t>The guaranteed commercial loan will only be used to cover operating expenses such as wages, rent, energy, supplier-customer invoices, material, inventory, etc.</a:t>
            </a:r>
            <a:endParaRPr lang="cs-CZ" dirty="0">
              <a:solidFill>
                <a:srgbClr val="404040"/>
              </a:solidFill>
            </a:endParaRPr>
          </a:p>
          <a:p>
            <a:pPr lvl="2">
              <a:spcAft>
                <a:spcPts val="300"/>
              </a:spcAft>
              <a:buClr>
                <a:srgbClr val="ED1A3B"/>
              </a:buClr>
              <a:buFont typeface="Wingdings 3" pitchFamily="18" charset="2"/>
              <a:buChar char="u"/>
            </a:pPr>
            <a:r>
              <a:rPr lang="cs-CZ" dirty="0" err="1">
                <a:solidFill>
                  <a:srgbClr val="404040"/>
                </a:solidFill>
              </a:rPr>
              <a:t>For</a:t>
            </a:r>
            <a:r>
              <a:rPr lang="cs-CZ" dirty="0">
                <a:solidFill>
                  <a:srgbClr val="404040"/>
                </a:solidFill>
              </a:rPr>
              <a:t> </a:t>
            </a:r>
            <a:r>
              <a:rPr lang="en-GB" dirty="0"/>
              <a:t>applicants whose economic activities are affected by measures to prevent the spread of coronavirus. </a:t>
            </a:r>
            <a:endParaRPr lang="cs-CZ" dirty="0">
              <a:solidFill>
                <a:srgbClr val="404040"/>
              </a:solidFill>
            </a:endParaRPr>
          </a:p>
          <a:p>
            <a:pPr marL="0" lvl="2" indent="0">
              <a:spcAft>
                <a:spcPts val="300"/>
              </a:spcAft>
              <a:buClr>
                <a:srgbClr val="ED1A3B"/>
              </a:buClr>
              <a:buNone/>
            </a:pPr>
            <a:r>
              <a:rPr lang="en-US" u="sng" dirty="0"/>
              <a:t>3.</a:t>
            </a:r>
            <a:r>
              <a:rPr lang="cs-CZ" u="sng" dirty="0"/>
              <a:t> </a:t>
            </a:r>
            <a:r>
              <a:rPr lang="en-US" u="sng" dirty="0"/>
              <a:t>How to apply?</a:t>
            </a:r>
          </a:p>
          <a:p>
            <a:pPr lvl="2">
              <a:spcAft>
                <a:spcPts val="300"/>
              </a:spcAft>
              <a:buClr>
                <a:srgbClr val="ED1A3B"/>
              </a:buClr>
              <a:buFont typeface="Wingdings 3" pitchFamily="18" charset="2"/>
              <a:buChar char="u"/>
            </a:pPr>
            <a:r>
              <a:rPr lang="en-US" dirty="0">
                <a:solidFill>
                  <a:srgbClr val="404040"/>
                </a:solidFill>
              </a:rPr>
              <a:t>Applicants can already apply at their </a:t>
            </a:r>
            <a:r>
              <a:rPr lang="en-US" dirty="0" err="1">
                <a:solidFill>
                  <a:srgbClr val="404040"/>
                </a:solidFill>
              </a:rPr>
              <a:t>commencial</a:t>
            </a:r>
            <a:r>
              <a:rPr lang="en-US" dirty="0">
                <a:solidFill>
                  <a:srgbClr val="404040"/>
                </a:solidFill>
              </a:rPr>
              <a:t> banks. </a:t>
            </a:r>
          </a:p>
          <a:p>
            <a:pPr lvl="2">
              <a:spcAft>
                <a:spcPts val="300"/>
              </a:spcAft>
              <a:buClr>
                <a:srgbClr val="ED1A3B"/>
              </a:buClr>
              <a:buFont typeface="Wingdings 3" pitchFamily="18" charset="2"/>
              <a:buChar char="u"/>
            </a:pPr>
            <a:r>
              <a:rPr lang="en-US" dirty="0">
                <a:solidFill>
                  <a:srgbClr val="404040"/>
                </a:solidFill>
              </a:rPr>
              <a:t>There will be only one-round approval (the loan is not to the approval or control of ČMZRB). </a:t>
            </a:r>
            <a:endParaRPr lang="cs-CZ" dirty="0">
              <a:solidFill>
                <a:srgbClr val="404040"/>
              </a:solidFill>
            </a:endParaRPr>
          </a:p>
          <a:p>
            <a:pPr marL="0" lvl="2" indent="0">
              <a:spcAft>
                <a:spcPts val="300"/>
              </a:spcAft>
              <a:buClr>
                <a:srgbClr val="ED1A3B"/>
              </a:buClr>
              <a:buNone/>
            </a:pPr>
            <a:endParaRPr lang="en-US" dirty="0">
              <a:solidFill>
                <a:srgbClr val="404040"/>
              </a:solidFill>
            </a:endParaRPr>
          </a:p>
          <a:p>
            <a:r>
              <a:rPr lang="en-GB" dirty="0">
                <a:solidFill>
                  <a:schemeClr val="tx1"/>
                </a:solidFill>
              </a:rPr>
              <a:t>The support for larger companies through EGAP – COVID PLUS Guarantee</a:t>
            </a:r>
            <a:endParaRPr lang="cs-CZ" dirty="0">
              <a:solidFill>
                <a:schemeClr val="tx1"/>
              </a:solidFill>
            </a:endParaRPr>
          </a:p>
          <a:p>
            <a:r>
              <a:rPr lang="en-GB" b="0" dirty="0">
                <a:solidFill>
                  <a:schemeClr val="tx1"/>
                </a:solidFill>
              </a:rPr>
              <a:t>The Ministry of Finance (MF) together with the Ministry of Industry and Trade (MPO), through EGAP, prepared a guarantee program for commercial banks for loans to large companies. The total amount of guarantees is considered up</a:t>
            </a:r>
            <a:r>
              <a:rPr lang="cs-CZ" b="0" dirty="0">
                <a:solidFill>
                  <a:schemeClr val="tx1"/>
                </a:solidFill>
              </a:rPr>
              <a:t> </a:t>
            </a:r>
            <a:r>
              <a:rPr lang="en-GB" b="0" dirty="0">
                <a:solidFill>
                  <a:schemeClr val="tx1"/>
                </a:solidFill>
              </a:rPr>
              <a:t>to CZK 150 billion.</a:t>
            </a:r>
            <a:endParaRPr lang="cs-CZ" b="0" dirty="0">
              <a:solidFill>
                <a:schemeClr val="tx1"/>
              </a:solidFill>
            </a:endParaRPr>
          </a:p>
          <a:p>
            <a:pPr marL="0" lvl="2" indent="0">
              <a:spcAft>
                <a:spcPts val="300"/>
              </a:spcAft>
              <a:buClr>
                <a:srgbClr val="ED1A3B"/>
              </a:buClr>
              <a:buNone/>
            </a:pPr>
            <a:r>
              <a:rPr lang="cs-CZ" dirty="0"/>
              <a:t>1. </a:t>
            </a:r>
            <a:r>
              <a:rPr lang="en-GB" dirty="0"/>
              <a:t>What are the general parameters of the COVID PLUS </a:t>
            </a:r>
            <a:r>
              <a:rPr lang="en-GB" dirty="0" err="1"/>
              <a:t>Guarrantee</a:t>
            </a:r>
            <a:r>
              <a:rPr lang="en-GB" dirty="0"/>
              <a:t> programme?</a:t>
            </a:r>
            <a:endParaRPr lang="cs-CZ" dirty="0"/>
          </a:p>
          <a:p>
            <a:pPr lvl="2">
              <a:spcAft>
                <a:spcPts val="300"/>
              </a:spcAft>
              <a:buClr>
                <a:srgbClr val="ED1A3B"/>
              </a:buClr>
              <a:buFont typeface="Wingdings 3" pitchFamily="18" charset="2"/>
              <a:buChar char="u"/>
            </a:pPr>
            <a:r>
              <a:rPr lang="en-US" dirty="0"/>
              <a:t>for large companies with more than 250 employees;</a:t>
            </a:r>
          </a:p>
          <a:p>
            <a:pPr lvl="2">
              <a:spcAft>
                <a:spcPts val="300"/>
              </a:spcAft>
              <a:buClr>
                <a:srgbClr val="ED1A3B"/>
              </a:buClr>
              <a:buFont typeface="Wingdings 3" pitchFamily="18" charset="2"/>
              <a:buChar char="u"/>
            </a:pPr>
            <a:r>
              <a:rPr lang="en-US" dirty="0"/>
              <a:t>the share of exports in total sales in 2019 must be at least 20 percent (production delivery for other exporters are also counted)</a:t>
            </a:r>
          </a:p>
          <a:p>
            <a:pPr lvl="2">
              <a:spcAft>
                <a:spcPts val="300"/>
              </a:spcAft>
              <a:buClr>
                <a:srgbClr val="ED1A3B"/>
              </a:buClr>
              <a:buFont typeface="Wingdings 3" pitchFamily="18" charset="2"/>
              <a:buChar char="u"/>
            </a:pPr>
            <a:r>
              <a:rPr lang="en-US" dirty="0"/>
              <a:t>It will not be accessible to firms whose major economic activity falls within the areas of</a:t>
            </a:r>
            <a:r>
              <a:rPr lang="cs-CZ" dirty="0"/>
              <a:t> </a:t>
            </a:r>
            <a:r>
              <a:rPr lang="en-US" dirty="0"/>
              <a:t>transportation, accommodation, tourism and gambling,</a:t>
            </a:r>
          </a:p>
          <a:p>
            <a:pPr marL="0" lvl="2" indent="0">
              <a:spcAft>
                <a:spcPts val="300"/>
              </a:spcAft>
              <a:buClr>
                <a:srgbClr val="ED1A3B"/>
              </a:buClr>
              <a:buNone/>
            </a:pPr>
            <a:endParaRPr lang="en-US" dirty="0">
              <a:solidFill>
                <a:srgbClr val="404040"/>
              </a:solidFill>
            </a:endParaRPr>
          </a:p>
          <a:p>
            <a:endParaRPr lang="en-US" dirty="0">
              <a:solidFill>
                <a:srgbClr val="404040"/>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Tree>
    <p:extLst>
      <p:ext uri="{BB962C8B-B14F-4D97-AF65-F5344CB8AC3E}">
        <p14:creationId xmlns:p14="http://schemas.microsoft.com/office/powerpoint/2010/main" val="57915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pPr lvl="2">
              <a:spcAft>
                <a:spcPts val="300"/>
              </a:spcAft>
              <a:buClr>
                <a:srgbClr val="ED1A3B"/>
              </a:buClr>
              <a:buFont typeface="Wingdings 3" pitchFamily="18" charset="2"/>
              <a:buChar char="u"/>
            </a:pPr>
            <a:r>
              <a:rPr lang="en-US" dirty="0" smtClean="0"/>
              <a:t>guarantees </a:t>
            </a:r>
            <a:r>
              <a:rPr lang="en-US" dirty="0"/>
              <a:t>for commercial loans from CZK 5 million to CZK 2 billion (max. 25% of the firm's annual turnover),</a:t>
            </a:r>
          </a:p>
          <a:p>
            <a:pPr lvl="2">
              <a:spcAft>
                <a:spcPts val="300"/>
              </a:spcAft>
              <a:buClr>
                <a:srgbClr val="ED1A3B"/>
              </a:buClr>
              <a:buFont typeface="Wingdings 3" pitchFamily="18" charset="2"/>
              <a:buChar char="u"/>
            </a:pPr>
            <a:r>
              <a:rPr lang="en-US" dirty="0"/>
              <a:t>operating loans for 3 years,</a:t>
            </a:r>
          </a:p>
          <a:p>
            <a:pPr lvl="2">
              <a:spcAft>
                <a:spcPts val="300"/>
              </a:spcAft>
              <a:buClr>
                <a:srgbClr val="ED1A3B"/>
              </a:buClr>
              <a:buFont typeface="Wingdings 3" pitchFamily="18" charset="2"/>
              <a:buChar char="u"/>
            </a:pPr>
            <a:r>
              <a:rPr lang="en-US" dirty="0"/>
              <a:t>investment loans for 5 years; and</a:t>
            </a:r>
          </a:p>
          <a:p>
            <a:pPr lvl="2">
              <a:spcAft>
                <a:spcPts val="300"/>
              </a:spcAft>
              <a:buClr>
                <a:srgbClr val="ED1A3B"/>
              </a:buClr>
              <a:buFont typeface="Wingdings 3" pitchFamily="18" charset="2"/>
              <a:buChar char="u"/>
            </a:pPr>
            <a:r>
              <a:rPr lang="en-US" dirty="0"/>
              <a:t>guarantees will be provided up to a maximum of 80% of the commercial loan.</a:t>
            </a:r>
          </a:p>
          <a:p>
            <a:pPr marL="0" lvl="2" indent="0">
              <a:spcAft>
                <a:spcPts val="300"/>
              </a:spcAft>
              <a:buClr>
                <a:srgbClr val="ED1A3B"/>
              </a:buClr>
              <a:buNone/>
            </a:pPr>
            <a:r>
              <a:rPr lang="en-US" dirty="0"/>
              <a:t>2. How to apply?</a:t>
            </a:r>
          </a:p>
          <a:p>
            <a:pPr lvl="2">
              <a:spcAft>
                <a:spcPts val="300"/>
              </a:spcAft>
              <a:buClr>
                <a:srgbClr val="ED1A3B"/>
              </a:buClr>
              <a:buFont typeface="Wingdings 3" pitchFamily="18" charset="2"/>
              <a:buChar char="u"/>
            </a:pPr>
            <a:r>
              <a:rPr lang="en-US" dirty="0"/>
              <a:t>The provision of guarantees with EGAP is handled by the lending bank and not by the company. The bank applies to EGAP with </a:t>
            </a:r>
            <a:br>
              <a:rPr lang="en-US" dirty="0"/>
            </a:br>
            <a:r>
              <a:rPr lang="en-US" dirty="0"/>
              <a:t>a request for a guarantee for a receivable via an online form.</a:t>
            </a:r>
          </a:p>
          <a:p>
            <a:pPr lvl="2">
              <a:spcAft>
                <a:spcPts val="300"/>
              </a:spcAft>
              <a:buClr>
                <a:srgbClr val="ED1A3B"/>
              </a:buClr>
              <a:buFont typeface="Wingdings 3" pitchFamily="18" charset="2"/>
              <a:buChar char="u"/>
            </a:pPr>
            <a:r>
              <a:rPr lang="en-US" dirty="0"/>
              <a:t>Guarantee applications are accepted online. </a:t>
            </a:r>
          </a:p>
          <a:p>
            <a:pPr lvl="2">
              <a:spcAft>
                <a:spcPts val="300"/>
              </a:spcAft>
              <a:buClr>
                <a:srgbClr val="ED1A3B"/>
              </a:buClr>
              <a:buFont typeface="Wingdings 3" pitchFamily="18" charset="2"/>
              <a:buChar char="u"/>
            </a:pPr>
            <a:r>
              <a:rPr lang="en-US" dirty="0"/>
              <a:t>Banks can apply from 5 May. </a:t>
            </a:r>
          </a:p>
          <a:p>
            <a:endParaRPr lang="cs-CZ" dirty="0" smtClean="0">
              <a:solidFill>
                <a:schemeClr val="tx1"/>
              </a:solidFill>
            </a:endParaRPr>
          </a:p>
          <a:p>
            <a:r>
              <a:rPr lang="en-US" dirty="0" smtClean="0">
                <a:solidFill>
                  <a:schemeClr val="tx1"/>
                </a:solidFill>
              </a:rPr>
              <a:t>Support </a:t>
            </a:r>
            <a:r>
              <a:rPr lang="en-US" dirty="0">
                <a:solidFill>
                  <a:schemeClr val="tx1"/>
                </a:solidFill>
              </a:rPr>
              <a:t>of the Czech Export Bank (CEB)</a:t>
            </a:r>
          </a:p>
          <a:p>
            <a:r>
              <a:rPr lang="en-US" b="0" dirty="0">
                <a:solidFill>
                  <a:schemeClr val="tx1"/>
                </a:solidFill>
              </a:rPr>
              <a:t>In cooperation with the export insurance company EGAP, CEB offers financial products and services on advantageous terms (regardless of the size of the company), which will support the export of Czech goods abroad:</a:t>
            </a:r>
          </a:p>
          <a:p>
            <a:pPr lvl="2">
              <a:spcAft>
                <a:spcPts val="300"/>
              </a:spcAft>
              <a:buClr>
                <a:srgbClr val="ED1A3B"/>
              </a:buClr>
              <a:buFont typeface="Wingdings 3" pitchFamily="18" charset="2"/>
              <a:buChar char="u"/>
            </a:pPr>
            <a:r>
              <a:rPr lang="en-US" dirty="0">
                <a:solidFill>
                  <a:srgbClr val="404040"/>
                </a:solidFill>
              </a:rPr>
              <a:t>Pre-export financing - funds to purchase materials, new machinery and equipment or to cover </a:t>
            </a:r>
            <a:r>
              <a:rPr lang="en-US" dirty="0" err="1">
                <a:solidFill>
                  <a:srgbClr val="404040"/>
                </a:solidFill>
              </a:rPr>
              <a:t>labour</a:t>
            </a:r>
            <a:r>
              <a:rPr lang="en-US" dirty="0">
                <a:solidFill>
                  <a:srgbClr val="404040"/>
                </a:solidFill>
              </a:rPr>
              <a:t> costs.</a:t>
            </a:r>
          </a:p>
          <a:p>
            <a:pPr marL="182563"/>
            <a:r>
              <a:rPr lang="en-US" dirty="0">
                <a:solidFill>
                  <a:srgbClr val="404040"/>
                </a:solidFill>
              </a:rPr>
              <a:t>Financing of a foreign customer - a loan for foreign customers of domestic companies </a:t>
            </a:r>
            <a:r>
              <a:rPr lang="en-US" dirty="0" smtClean="0">
                <a:solidFill>
                  <a:srgbClr val="404040"/>
                </a:solidFill>
              </a:rPr>
              <a:t>to</a:t>
            </a:r>
            <a:r>
              <a:rPr lang="cs-CZ" dirty="0" smtClean="0">
                <a:solidFill>
                  <a:srgbClr val="404040"/>
                </a:solidFill>
              </a:rPr>
              <a:t> </a:t>
            </a:r>
            <a:r>
              <a:rPr lang="en-US" b="0" dirty="0">
                <a:solidFill>
                  <a:srgbClr val="404040"/>
                </a:solidFill>
              </a:rPr>
              <a:t>finance the purchase of products of domestic companies.</a:t>
            </a:r>
          </a:p>
          <a:p>
            <a:pPr lvl="2">
              <a:spcAft>
                <a:spcPts val="300"/>
              </a:spcAft>
              <a:buClr>
                <a:srgbClr val="ED1A3B"/>
              </a:buClr>
              <a:buFont typeface="Wingdings 3" pitchFamily="18" charset="2"/>
              <a:buChar char="u"/>
            </a:pPr>
            <a:r>
              <a:rPr lang="en-US" dirty="0">
                <a:solidFill>
                  <a:srgbClr val="404040"/>
                </a:solidFill>
              </a:rPr>
              <a:t>Purchase of receivables, which will reduce the volume of receivables and increase the company's funds.</a:t>
            </a:r>
          </a:p>
          <a:p>
            <a:pPr lvl="2">
              <a:spcAft>
                <a:spcPts val="300"/>
              </a:spcAft>
              <a:buClr>
                <a:srgbClr val="ED1A3B"/>
              </a:buClr>
              <a:buFont typeface="Wingdings 3" pitchFamily="18" charset="2"/>
              <a:buChar char="u"/>
            </a:pPr>
            <a:r>
              <a:rPr lang="en-US" dirty="0">
                <a:solidFill>
                  <a:srgbClr val="404040"/>
                </a:solidFill>
              </a:rPr>
              <a:t>Bank guarantees.</a:t>
            </a:r>
          </a:p>
          <a:p>
            <a:pPr lvl="2">
              <a:spcAft>
                <a:spcPts val="300"/>
              </a:spcAft>
              <a:buClr>
                <a:srgbClr val="ED1A3B"/>
              </a:buClr>
              <a:buFont typeface="Wingdings 3" pitchFamily="18" charset="2"/>
              <a:buChar char="u"/>
            </a:pPr>
            <a:endParaRPr lang="cs-CZ" dirty="0"/>
          </a:p>
          <a:p>
            <a:r>
              <a:rPr lang="en-GB" dirty="0">
                <a:solidFill>
                  <a:schemeClr val="tx1"/>
                </a:solidFill>
              </a:rPr>
              <a:t>Assistance for small companies with limited liability</a:t>
            </a:r>
            <a:endParaRPr lang="cs-CZ" dirty="0">
              <a:solidFill>
                <a:schemeClr val="tx1"/>
              </a:solidFill>
            </a:endParaRPr>
          </a:p>
          <a:p>
            <a:r>
              <a:rPr lang="en-GB" b="0" dirty="0">
                <a:solidFill>
                  <a:schemeClr val="tx1"/>
                </a:solidFill>
              </a:rPr>
              <a:t>The government has approved support for shareholders in small limited liability companies with up to two shareholders and family businesses with more than one shareholder if they are related (husband, partner, parents or children). The condition is the turnover for the previous year in the amount of at least CZK 180 thousand. The aid is proposed as shareholder support for the period from 12 March to 8 June. Partners will fill out a simple application and a solemn declarations (as for the "Twenty-Five").This will entitle them </a:t>
            </a:r>
            <a:r>
              <a:rPr lang="en-GB" b="0" dirty="0" smtClean="0">
                <a:solidFill>
                  <a:schemeClr val="tx1"/>
                </a:solidFill>
              </a:rPr>
              <a:t>to</a:t>
            </a:r>
            <a:endParaRPr lang="cs-CZ" b="0" dirty="0">
              <a:solidFill>
                <a:schemeClr val="tx1"/>
              </a:solidFill>
            </a:endParaRPr>
          </a:p>
        </p:txBody>
      </p:sp>
      <p:sp>
        <p:nvSpPr>
          <p:cNvPr id="5" name="Text Placeholder 1"/>
          <p:cNvSpPr txBox="1">
            <a:spLocks/>
          </p:cNvSpPr>
          <p:nvPr/>
        </p:nvSpPr>
        <p:spPr bwMode="gray">
          <a:xfrm>
            <a:off x="3924538" y="1398586"/>
            <a:ext cx="2916000" cy="8031741"/>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r>
              <a:rPr lang="en-GB" b="0" dirty="0" smtClean="0">
                <a:solidFill>
                  <a:schemeClr val="tx1"/>
                </a:solidFill>
              </a:rPr>
              <a:t>CZK </a:t>
            </a:r>
            <a:r>
              <a:rPr lang="en-GB" b="0" dirty="0">
                <a:solidFill>
                  <a:schemeClr val="tx1"/>
                </a:solidFill>
              </a:rPr>
              <a:t>500 per day, </a:t>
            </a:r>
            <a:r>
              <a:rPr lang="en-GB" b="0" dirty="0" err="1">
                <a:solidFill>
                  <a:schemeClr val="tx1"/>
                </a:solidFill>
              </a:rPr>
              <a:t>ie</a:t>
            </a:r>
            <a:r>
              <a:rPr lang="en-GB" b="0" dirty="0">
                <a:solidFill>
                  <a:schemeClr val="tx1"/>
                </a:solidFill>
              </a:rPr>
              <a:t> CZK 44,500 for a given period. The support is designed to support individuals, which means that it will not be provided to</a:t>
            </a:r>
            <a:r>
              <a:rPr lang="cs-CZ" b="0" dirty="0">
                <a:solidFill>
                  <a:schemeClr val="tx1"/>
                </a:solidFill>
              </a:rPr>
              <a:t> </a:t>
            </a:r>
            <a:r>
              <a:rPr lang="en-GB" b="0" dirty="0">
                <a:solidFill>
                  <a:schemeClr val="tx1"/>
                </a:solidFill>
              </a:rPr>
              <a:t>someone who is already drawing the “Twenty-Five” or Antivirus support. </a:t>
            </a:r>
            <a:endParaRPr lang="cs-CZ" b="0" dirty="0">
              <a:solidFill>
                <a:schemeClr val="tx1"/>
              </a:solidFill>
            </a:endParaRPr>
          </a:p>
          <a:p>
            <a:endParaRPr lang="cs-CZ" dirty="0" smtClean="0">
              <a:solidFill>
                <a:schemeClr val="tx1"/>
              </a:solidFill>
            </a:endParaRPr>
          </a:p>
          <a:p>
            <a:r>
              <a:rPr lang="en-GB" dirty="0" smtClean="0">
                <a:solidFill>
                  <a:schemeClr val="tx1"/>
                </a:solidFill>
              </a:rPr>
              <a:t>Support </a:t>
            </a:r>
            <a:r>
              <a:rPr lang="en-GB" dirty="0">
                <a:solidFill>
                  <a:schemeClr val="tx1"/>
                </a:solidFill>
              </a:rPr>
              <a:t>for family businesses</a:t>
            </a:r>
            <a:endParaRPr lang="cs-CZ" dirty="0">
              <a:solidFill>
                <a:schemeClr val="tx1"/>
              </a:solidFill>
            </a:endParaRPr>
          </a:p>
          <a:p>
            <a:r>
              <a:rPr lang="en-GB" b="0" dirty="0">
                <a:solidFill>
                  <a:schemeClr val="tx1"/>
                </a:solidFill>
              </a:rPr>
              <a:t>Family companies can ask ČMRZB for preferential financing for their further development or</a:t>
            </a:r>
            <a:r>
              <a:rPr lang="cs-CZ" b="0" dirty="0">
                <a:solidFill>
                  <a:schemeClr val="tx1"/>
                </a:solidFill>
              </a:rPr>
              <a:t> </a:t>
            </a:r>
            <a:br>
              <a:rPr lang="cs-CZ" b="0" dirty="0">
                <a:solidFill>
                  <a:schemeClr val="tx1"/>
                </a:solidFill>
              </a:rPr>
            </a:br>
            <a:r>
              <a:rPr lang="en-GB" b="0" dirty="0">
                <a:solidFill>
                  <a:schemeClr val="tx1"/>
                </a:solidFill>
              </a:rPr>
              <a:t>a guarantee that will facilitate the sale or transfer of their businesses to new owners. Support for family companies has been prepared by ČMZRB in cooperation with the MPO.</a:t>
            </a:r>
            <a:endParaRPr lang="cs-CZ" b="0" dirty="0">
              <a:solidFill>
                <a:schemeClr val="tx1"/>
              </a:solidFill>
            </a:endParaRPr>
          </a:p>
          <a:p>
            <a:endParaRPr lang="cs-CZ" dirty="0" smtClean="0">
              <a:solidFill>
                <a:schemeClr val="tx1"/>
              </a:solidFill>
            </a:endParaRPr>
          </a:p>
          <a:p>
            <a:r>
              <a:rPr lang="en-GB" dirty="0" smtClean="0">
                <a:solidFill>
                  <a:schemeClr val="tx1"/>
                </a:solidFill>
              </a:rPr>
              <a:t>COVID </a:t>
            </a:r>
            <a:r>
              <a:rPr lang="en-GB" dirty="0">
                <a:solidFill>
                  <a:schemeClr val="tx1"/>
                </a:solidFill>
              </a:rPr>
              <a:t>– Rent</a:t>
            </a:r>
            <a:endParaRPr lang="cs-CZ" dirty="0">
              <a:solidFill>
                <a:schemeClr val="tx1"/>
              </a:solidFill>
            </a:endParaRPr>
          </a:p>
          <a:p>
            <a:r>
              <a:rPr lang="en-GB" b="0" dirty="0">
                <a:solidFill>
                  <a:schemeClr val="tx1"/>
                </a:solidFill>
              </a:rPr>
              <a:t>The government prepared support for entrepreneurs paying commercial rent, to whom the Government will pay up to half of the rent. The support will cover companies that have been forced to close operations due to government measures but have had to pay commercial rent. It will cover businesses that have remained completely closed due to government measures as well as those that have sold through a dispensary window or e-shop. The state will pay 50% of the rent for the 2nd quarter, with the tenant paying 20% and is subject to a 30% reduction in the </a:t>
            </a:r>
            <a:r>
              <a:rPr lang="en-GB" b="0" dirty="0" smtClean="0">
                <a:solidFill>
                  <a:schemeClr val="tx1"/>
                </a:solidFill>
              </a:rPr>
              <a:t>rent</a:t>
            </a:r>
            <a:r>
              <a:rPr lang="cs-CZ" b="0" dirty="0" smtClean="0">
                <a:solidFill>
                  <a:schemeClr val="tx1"/>
                </a:solidFill>
              </a:rPr>
              <a:t> </a:t>
            </a:r>
            <a:r>
              <a:rPr lang="en-GB" b="0" dirty="0">
                <a:solidFill>
                  <a:schemeClr val="tx1"/>
                </a:solidFill>
              </a:rPr>
              <a:t>by the landlord. If the landlord does not agree to a 30% reduction, the state will not contribute to the rent. In order to obtain a contribution to the rent, it will be necessary to provide a proof of reduction of the rent, by the lease agreement and its amendment, where the landlord undertakes to discount 30%, and to prove the rent levels for previous months (e.g. bank statements). The maximum contribution will be CZK 10,000. It will be possible to submit applications from 26 June 2020, 9:00 am, electronically via the information system available on the website www.mpo.cz.</a:t>
            </a:r>
            <a:endParaRPr lang="cs-CZ" b="0" dirty="0">
              <a:solidFill>
                <a:schemeClr val="tx1"/>
              </a:solidFill>
            </a:endParaRPr>
          </a:p>
          <a:p>
            <a:endParaRPr lang="cs-CZ" b="0" dirty="0">
              <a:solidFill>
                <a:schemeClr val="tx1"/>
              </a:solidFill>
            </a:endParaRPr>
          </a:p>
          <a:p>
            <a:r>
              <a:rPr lang="en-GB" dirty="0">
                <a:solidFill>
                  <a:schemeClr val="tx1"/>
                </a:solidFill>
              </a:rPr>
              <a:t>Postponement of social insurance payments</a:t>
            </a:r>
            <a:endParaRPr lang="cs-CZ" dirty="0">
              <a:solidFill>
                <a:schemeClr val="tx1"/>
              </a:solidFill>
            </a:endParaRPr>
          </a:p>
          <a:p>
            <a:r>
              <a:rPr lang="en-GB" b="0" dirty="0">
                <a:solidFill>
                  <a:schemeClr val="tx1"/>
                </a:solidFill>
              </a:rPr>
              <a:t>Companies can postpone social insurance payments (24.8 % of wages) for three months (May, June and July). On gross wages, companies would pay only insurance premiums paid for employees (6.5 %). Companies can thus obtain </a:t>
            </a:r>
            <a:r>
              <a:rPr lang="cs-CZ" b="0" dirty="0">
                <a:solidFill>
                  <a:schemeClr val="tx1"/>
                </a:solidFill>
              </a:rPr>
              <a:t/>
            </a:r>
            <a:br>
              <a:rPr lang="cs-CZ" b="0" dirty="0">
                <a:solidFill>
                  <a:schemeClr val="tx1"/>
                </a:solidFill>
              </a:rPr>
            </a:br>
            <a:r>
              <a:rPr lang="en-GB" b="0" dirty="0">
                <a:solidFill>
                  <a:schemeClr val="tx1"/>
                </a:solidFill>
              </a:rPr>
              <a:t>a relatively cheap source of money. As a result of the deferral of social insurance payments, </a:t>
            </a:r>
            <a:endParaRPr lang="cs-CZ" dirty="0"/>
          </a:p>
          <a:p>
            <a:r>
              <a:rPr lang="cs-CZ" b="0" dirty="0">
                <a:solidFill>
                  <a:schemeClr val="tx1"/>
                </a:solidFill>
              </a:rPr>
              <a:t/>
            </a:r>
            <a:br>
              <a:rPr lang="cs-CZ" b="0" dirty="0">
                <a:solidFill>
                  <a:schemeClr val="tx1"/>
                </a:solidFill>
              </a:rPr>
            </a:br>
            <a:endParaRPr lang="cs-CZ" b="0" dirty="0">
              <a:solidFill>
                <a:schemeClr val="tx1"/>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Tree>
    <p:extLst>
      <p:ext uri="{BB962C8B-B14F-4D97-AF65-F5344CB8AC3E}">
        <p14:creationId xmlns:p14="http://schemas.microsoft.com/office/powerpoint/2010/main" val="2929114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r>
              <a:rPr lang="en-GB" b="0" dirty="0" smtClean="0">
                <a:solidFill>
                  <a:schemeClr val="tx1"/>
                </a:solidFill>
              </a:rPr>
              <a:t>the </a:t>
            </a:r>
            <a:r>
              <a:rPr lang="en-GB" b="0" dirty="0">
                <a:solidFill>
                  <a:schemeClr val="tx1"/>
                </a:solidFill>
              </a:rPr>
              <a:t>payment of deferred insurance premiums will be increased by less than 4 % p. a.</a:t>
            </a:r>
            <a:endParaRPr lang="cs-CZ" b="0" dirty="0">
              <a:solidFill>
                <a:schemeClr val="tx1"/>
              </a:solidFill>
            </a:endParaRPr>
          </a:p>
          <a:p>
            <a:r>
              <a:rPr lang="cs-CZ" b="0" dirty="0">
                <a:solidFill>
                  <a:schemeClr val="tx1"/>
                </a:solidFill>
              </a:rPr>
              <a:t/>
            </a:r>
            <a:br>
              <a:rPr lang="cs-CZ" b="0" dirty="0">
                <a:solidFill>
                  <a:schemeClr val="tx1"/>
                </a:solidFill>
              </a:rPr>
            </a:br>
            <a:r>
              <a:rPr lang="en-GB" dirty="0">
                <a:solidFill>
                  <a:schemeClr val="tx1"/>
                </a:solidFill>
              </a:rPr>
              <a:t>Postponement of instalments</a:t>
            </a:r>
            <a:endParaRPr lang="cs-CZ" dirty="0">
              <a:solidFill>
                <a:schemeClr val="tx1"/>
              </a:solidFill>
            </a:endParaRPr>
          </a:p>
          <a:p>
            <a:r>
              <a:rPr lang="en-GB" b="0" dirty="0">
                <a:solidFill>
                  <a:schemeClr val="tx1"/>
                </a:solidFill>
              </a:rPr>
              <a:t>Senate approved a general suspension of</a:t>
            </a:r>
            <a:r>
              <a:rPr lang="cs-CZ" b="0" dirty="0">
                <a:solidFill>
                  <a:schemeClr val="tx1"/>
                </a:solidFill>
              </a:rPr>
              <a:t> </a:t>
            </a:r>
            <a:r>
              <a:rPr lang="en-GB" b="0" dirty="0">
                <a:solidFill>
                  <a:schemeClr val="tx1"/>
                </a:solidFill>
              </a:rPr>
              <a:t>mortgages, consumer and entrepreneurial loans for three months or six months. Individual entrepreneurs have deferred payment of both principal and interest. Legal entities have only the postponement of payment of principal, interest must be paid. From the corporate point of view, we perceive this step positively, as this measure would support corporate liquidity. </a:t>
            </a:r>
            <a:endParaRPr lang="cs-CZ" b="0" dirty="0">
              <a:solidFill>
                <a:schemeClr val="tx1"/>
              </a:solidFill>
            </a:endParaRPr>
          </a:p>
          <a:p>
            <a:r>
              <a:rPr lang="en-GB" b="0" dirty="0">
                <a:solidFill>
                  <a:schemeClr val="tx1"/>
                </a:solidFill>
              </a:rPr>
              <a:t> </a:t>
            </a:r>
            <a:endParaRPr lang="cs-CZ" b="0" dirty="0">
              <a:solidFill>
                <a:schemeClr val="tx1"/>
              </a:solidFill>
            </a:endParaRPr>
          </a:p>
          <a:p>
            <a:r>
              <a:rPr lang="en-GB" dirty="0">
                <a:solidFill>
                  <a:schemeClr val="tx1"/>
                </a:solidFill>
              </a:rPr>
              <a:t>Deferment of rents and sublets</a:t>
            </a:r>
            <a:endParaRPr lang="cs-CZ" dirty="0">
              <a:solidFill>
                <a:schemeClr val="tx1"/>
              </a:solidFill>
            </a:endParaRPr>
          </a:p>
          <a:p>
            <a:r>
              <a:rPr lang="en-GB" b="0" dirty="0">
                <a:solidFill>
                  <a:schemeClr val="tx1"/>
                </a:solidFill>
              </a:rPr>
              <a:t>Companies that had to close premises due to measures in the context of the coronavirus pandemic will be able to take advantage of the possibility of postponing rent and the landlord will not be able to terminate them within the protection period only due to non-payment of rent. The withdrawal period began to run retroactively from 12 March, when the state of emergency has been declared, and will run until </a:t>
            </a:r>
            <a:r>
              <a:rPr lang="cs-CZ" b="0" dirty="0">
                <a:solidFill>
                  <a:schemeClr val="tx1"/>
                </a:solidFill>
              </a:rPr>
              <a:t/>
            </a:r>
            <a:br>
              <a:rPr lang="cs-CZ" b="0" dirty="0">
                <a:solidFill>
                  <a:schemeClr val="tx1"/>
                </a:solidFill>
              </a:rPr>
            </a:br>
            <a:r>
              <a:rPr lang="en-GB" b="0" dirty="0">
                <a:solidFill>
                  <a:schemeClr val="tx1"/>
                </a:solidFill>
              </a:rPr>
              <a:t>1 December 2020. This measure concerns the deferment or rents, the delay in payment, which occurred from 12 March to 30 June 2020. </a:t>
            </a:r>
            <a:r>
              <a:rPr lang="en-GB" b="0" dirty="0" smtClean="0">
                <a:solidFill>
                  <a:schemeClr val="tx1"/>
                </a:solidFill>
              </a:rPr>
              <a:t>This</a:t>
            </a:r>
            <a:r>
              <a:rPr lang="cs-CZ" b="0" dirty="0" smtClean="0">
                <a:solidFill>
                  <a:schemeClr val="tx1"/>
                </a:solidFill>
              </a:rPr>
              <a:t> </a:t>
            </a:r>
            <a:r>
              <a:rPr lang="en-GB" b="0" dirty="0">
                <a:solidFill>
                  <a:schemeClr val="tx1"/>
                </a:solidFill>
              </a:rPr>
              <a:t>measure is a deferral of rents, it does not concern payments for services. The measure concerns business entities in general.</a:t>
            </a:r>
            <a:endParaRPr lang="cs-CZ" b="0" dirty="0">
              <a:solidFill>
                <a:schemeClr val="tx1"/>
              </a:solidFill>
            </a:endParaRPr>
          </a:p>
          <a:p>
            <a:endParaRPr lang="cs-CZ" dirty="0">
              <a:solidFill>
                <a:schemeClr val="tx1"/>
              </a:solidFill>
            </a:endParaRPr>
          </a:p>
          <a:p>
            <a:r>
              <a:rPr lang="en-GB" dirty="0">
                <a:solidFill>
                  <a:schemeClr val="tx1"/>
                </a:solidFill>
              </a:rPr>
              <a:t>Protection of travel agencies</a:t>
            </a:r>
            <a:endParaRPr lang="cs-CZ" dirty="0">
              <a:solidFill>
                <a:schemeClr val="tx1"/>
              </a:solidFill>
            </a:endParaRPr>
          </a:p>
          <a:p>
            <a:r>
              <a:rPr lang="en-GB" b="0" dirty="0">
                <a:solidFill>
                  <a:schemeClr val="tx1"/>
                </a:solidFill>
              </a:rPr>
              <a:t>Travel agents can postpone the refund for trips with a planned departure from 20 February to </a:t>
            </a:r>
            <a:r>
              <a:rPr lang="cs-CZ" b="0" dirty="0">
                <a:solidFill>
                  <a:schemeClr val="tx1"/>
                </a:solidFill>
              </a:rPr>
              <a:t/>
            </a:r>
            <a:br>
              <a:rPr lang="cs-CZ" b="0" dirty="0">
                <a:solidFill>
                  <a:schemeClr val="tx1"/>
                </a:solidFill>
              </a:rPr>
            </a:br>
            <a:r>
              <a:rPr lang="en-GB" b="0" dirty="0">
                <a:solidFill>
                  <a:schemeClr val="tx1"/>
                </a:solidFill>
              </a:rPr>
              <a:t>31 August. A so-called withdrawal period should apply until 31 August next year to defer </a:t>
            </a:r>
            <a:r>
              <a:rPr lang="cs-CZ" b="0" dirty="0" err="1">
                <a:solidFill>
                  <a:schemeClr val="tx1"/>
                </a:solidFill>
              </a:rPr>
              <a:t>the</a:t>
            </a:r>
            <a:r>
              <a:rPr lang="cs-CZ" b="0" dirty="0">
                <a:solidFill>
                  <a:schemeClr val="tx1"/>
                </a:solidFill>
              </a:rPr>
              <a:t> </a:t>
            </a:r>
            <a:r>
              <a:rPr lang="en-GB" b="0" dirty="0">
                <a:solidFill>
                  <a:schemeClr val="tx1"/>
                </a:solidFill>
              </a:rPr>
              <a:t>payment.</a:t>
            </a:r>
            <a:endParaRPr lang="cs-CZ" b="0" dirty="0">
              <a:solidFill>
                <a:schemeClr val="tx1"/>
              </a:solidFill>
            </a:endParaRPr>
          </a:p>
          <a:p>
            <a:r>
              <a:rPr lang="en-GB" b="0" dirty="0">
                <a:solidFill>
                  <a:schemeClr val="tx1"/>
                </a:solidFill>
              </a:rPr>
              <a:t>The travel agency will be obliged to offer the customer an equivalent trip during the protection period. If this is not possible, the withdrawal period will end and the travel agency will be obliged to reimburse the customer for all payments for the original trip. </a:t>
            </a:r>
            <a:endParaRPr lang="cs-CZ" b="0" dirty="0">
              <a:solidFill>
                <a:schemeClr val="tx1"/>
              </a:solidFill>
            </a:endParaRPr>
          </a:p>
          <a:p>
            <a:endParaRPr lang="cs-CZ" b="0" dirty="0" smtClean="0">
              <a:solidFill>
                <a:schemeClr val="tx1"/>
              </a:solidFill>
            </a:endParaRPr>
          </a:p>
          <a:p>
            <a:r>
              <a:rPr lang="en-GB" dirty="0">
                <a:solidFill>
                  <a:schemeClr val="tx1"/>
                </a:solidFill>
              </a:rPr>
              <a:t>Transport support package</a:t>
            </a:r>
            <a:endParaRPr lang="cs-CZ" dirty="0">
              <a:solidFill>
                <a:schemeClr val="tx1"/>
              </a:solidFill>
            </a:endParaRPr>
          </a:p>
          <a:p>
            <a:r>
              <a:rPr lang="en-GB" b="0" dirty="0">
                <a:solidFill>
                  <a:schemeClr val="tx1"/>
                </a:solidFill>
              </a:rPr>
              <a:t>Freight haulage carriers do not have to pay </a:t>
            </a:r>
            <a:r>
              <a:rPr lang="en-GB" b="0" dirty="0" smtClean="0">
                <a:solidFill>
                  <a:schemeClr val="tx1"/>
                </a:solidFill>
              </a:rPr>
              <a:t>toll</a:t>
            </a:r>
            <a:endParaRPr lang="cs-CZ" b="0" dirty="0">
              <a:solidFill>
                <a:schemeClr val="tx1"/>
              </a:solidFill>
            </a:endParaRPr>
          </a:p>
        </p:txBody>
      </p:sp>
      <p:sp>
        <p:nvSpPr>
          <p:cNvPr id="5" name="Text Placeholder 1"/>
          <p:cNvSpPr txBox="1">
            <a:spLocks/>
          </p:cNvSpPr>
          <p:nvPr/>
        </p:nvSpPr>
        <p:spPr bwMode="gray">
          <a:xfrm>
            <a:off x="3924538" y="1398587"/>
            <a:ext cx="2916000" cy="7665900"/>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r>
              <a:rPr lang="en-GB" b="0" dirty="0" smtClean="0">
                <a:solidFill>
                  <a:schemeClr val="tx1"/>
                </a:solidFill>
              </a:rPr>
              <a:t>and </a:t>
            </a:r>
            <a:r>
              <a:rPr lang="en-GB" b="0" dirty="0">
                <a:solidFill>
                  <a:schemeClr val="tx1"/>
                </a:solidFill>
              </a:rPr>
              <a:t>road tax now, payments are deferred. Investments in transport infrastructure will also be strengthened and so-called “</a:t>
            </a:r>
            <a:r>
              <a:rPr lang="en-GB" b="0" dirty="0" err="1">
                <a:solidFill>
                  <a:schemeClr val="tx1"/>
                </a:solidFill>
              </a:rPr>
              <a:t>pendlers</a:t>
            </a:r>
            <a:r>
              <a:rPr lang="en-GB" b="0" dirty="0">
                <a:solidFill>
                  <a:schemeClr val="tx1"/>
                </a:solidFill>
              </a:rPr>
              <a:t>” traveling between the Czech Republic and Slovakia or Poland should also receive a help from the state</a:t>
            </a:r>
            <a:r>
              <a:rPr lang="en-GB" b="0" dirty="0" smtClean="0">
                <a:solidFill>
                  <a:schemeClr val="tx1"/>
                </a:solidFill>
              </a:rPr>
              <a:t>.</a:t>
            </a:r>
            <a:endParaRPr lang="cs-CZ" b="0" dirty="0" smtClean="0">
              <a:solidFill>
                <a:schemeClr val="tx1"/>
              </a:solidFill>
            </a:endParaRPr>
          </a:p>
          <a:p>
            <a:endParaRPr lang="cs-CZ" b="0" dirty="0">
              <a:solidFill>
                <a:schemeClr val="tx1"/>
              </a:solidFill>
            </a:endParaRPr>
          </a:p>
          <a:p>
            <a:r>
              <a:rPr lang="en-GB" dirty="0">
                <a:solidFill>
                  <a:schemeClr val="tx1"/>
                </a:solidFill>
              </a:rPr>
              <a:t>Aid for the coronavirus epidemic of affected farmers</a:t>
            </a:r>
            <a:endParaRPr lang="cs-CZ" dirty="0">
              <a:solidFill>
                <a:schemeClr val="tx1"/>
              </a:solidFill>
            </a:endParaRPr>
          </a:p>
          <a:p>
            <a:r>
              <a:rPr lang="en-GB" b="0" dirty="0">
                <a:solidFill>
                  <a:schemeClr val="tx1"/>
                </a:solidFill>
              </a:rPr>
              <a:t>This allows to postpone the repayment of commercial loans provided by the Support and Guarantee Farm and Forestry Fund (PGRLF) or to provide guaranteed support for operational financing.</a:t>
            </a:r>
            <a:endParaRPr lang="cs-CZ" b="0" dirty="0">
              <a:solidFill>
                <a:schemeClr val="tx1"/>
              </a:solidFill>
            </a:endParaRPr>
          </a:p>
          <a:p>
            <a:endParaRPr lang="cs-CZ" b="0" dirty="0">
              <a:solidFill>
                <a:schemeClr val="tx1"/>
              </a:solidFill>
            </a:endParaRPr>
          </a:p>
          <a:p>
            <a:r>
              <a:rPr lang="en-GB" dirty="0">
                <a:solidFill>
                  <a:schemeClr val="tx1"/>
                </a:solidFill>
              </a:rPr>
              <a:t>COVID 19</a:t>
            </a:r>
            <a:r>
              <a:rPr lang="cs-CZ" dirty="0">
                <a:solidFill>
                  <a:schemeClr val="tx1"/>
                </a:solidFill>
              </a:rPr>
              <a:t>, </a:t>
            </a:r>
            <a:r>
              <a:rPr lang="en-GB" dirty="0">
                <a:solidFill>
                  <a:schemeClr val="tx1"/>
                </a:solidFill>
              </a:rPr>
              <a:t>Czech Rise Up </a:t>
            </a:r>
            <a:r>
              <a:rPr lang="cs-CZ" dirty="0">
                <a:solidFill>
                  <a:schemeClr val="tx1"/>
                </a:solidFill>
              </a:rPr>
              <a:t>and </a:t>
            </a:r>
            <a:r>
              <a:rPr lang="en-GB" dirty="0">
                <a:solidFill>
                  <a:schemeClr val="tx1"/>
                </a:solidFill>
              </a:rPr>
              <a:t>Czech Rise Up </a:t>
            </a:r>
            <a:r>
              <a:rPr lang="cs-CZ" dirty="0">
                <a:solidFill>
                  <a:schemeClr val="tx1"/>
                </a:solidFill>
              </a:rPr>
              <a:t>2.0 P</a:t>
            </a:r>
            <a:r>
              <a:rPr lang="en-GB" dirty="0" err="1">
                <a:solidFill>
                  <a:schemeClr val="tx1"/>
                </a:solidFill>
              </a:rPr>
              <a:t>rogram</a:t>
            </a:r>
            <a:r>
              <a:rPr lang="cs-CZ" dirty="0" err="1">
                <a:solidFill>
                  <a:schemeClr val="tx1"/>
                </a:solidFill>
              </a:rPr>
              <a:t>me</a:t>
            </a:r>
            <a:r>
              <a:rPr lang="en-GB" dirty="0">
                <a:solidFill>
                  <a:schemeClr val="tx1"/>
                </a:solidFill>
              </a:rPr>
              <a:t>s</a:t>
            </a:r>
            <a:endParaRPr lang="cs-CZ" dirty="0">
              <a:solidFill>
                <a:schemeClr val="tx1"/>
              </a:solidFill>
            </a:endParaRPr>
          </a:p>
          <a:p>
            <a:r>
              <a:rPr lang="en-GB" b="0" dirty="0">
                <a:solidFill>
                  <a:schemeClr val="tx1"/>
                </a:solidFill>
              </a:rPr>
              <a:t>These are so-called “smart measures against COVID-19”. They support the production of</a:t>
            </a:r>
            <a:r>
              <a:rPr lang="cs-CZ" b="0" dirty="0">
                <a:solidFill>
                  <a:schemeClr val="tx1"/>
                </a:solidFill>
              </a:rPr>
              <a:t> </a:t>
            </a:r>
            <a:r>
              <a:rPr lang="en-GB" b="0" dirty="0">
                <a:solidFill>
                  <a:schemeClr val="tx1"/>
                </a:solidFill>
              </a:rPr>
              <a:t>medical devices and the development and deployment of new technologies to combat coronavirus infection.</a:t>
            </a:r>
            <a:endParaRPr lang="cs-CZ" b="0" dirty="0">
              <a:solidFill>
                <a:schemeClr val="tx1"/>
              </a:solidFill>
            </a:endParaRPr>
          </a:p>
          <a:p>
            <a:r>
              <a:rPr lang="en-GB" b="0" dirty="0">
                <a:solidFill>
                  <a:schemeClr val="tx1"/>
                </a:solidFill>
              </a:rPr>
              <a:t>Under the COVID 19 Technology programme, </a:t>
            </a:r>
            <a:r>
              <a:rPr lang="en-GB" b="0" dirty="0" err="1">
                <a:solidFill>
                  <a:schemeClr val="tx1"/>
                </a:solidFill>
              </a:rPr>
              <a:t>enterpreneurs</a:t>
            </a:r>
            <a:r>
              <a:rPr lang="en-GB" b="0" dirty="0">
                <a:solidFill>
                  <a:schemeClr val="tx1"/>
                </a:solidFill>
              </a:rPr>
              <a:t> can apply for a 50% subsidy to purchase the machinery and equipment they need</a:t>
            </a:r>
            <a:r>
              <a:rPr lang="cs-CZ" b="0" dirty="0">
                <a:solidFill>
                  <a:schemeClr val="tx1"/>
                </a:solidFill>
              </a:rPr>
              <a:t> </a:t>
            </a:r>
            <a:r>
              <a:rPr lang="en-GB" b="0" dirty="0">
                <a:solidFill>
                  <a:schemeClr val="tx1"/>
                </a:solidFill>
              </a:rPr>
              <a:t>to start production. Subsidy in the amount of starting at CZK 250 000 up to CZK 20 million will </a:t>
            </a:r>
            <a:r>
              <a:rPr lang="en-GB" b="0" dirty="0" smtClean="0">
                <a:solidFill>
                  <a:schemeClr val="tx1"/>
                </a:solidFill>
              </a:rPr>
              <a:t>be </a:t>
            </a:r>
            <a:r>
              <a:rPr lang="en-GB" b="0" dirty="0">
                <a:solidFill>
                  <a:schemeClr val="tx1"/>
                </a:solidFill>
              </a:rPr>
              <a:t>available until the end of 2020. The support will be in the form of the subsidy, with the possibility of expenditures incurred from </a:t>
            </a:r>
            <a:r>
              <a:rPr lang="cs-CZ" b="0" dirty="0">
                <a:solidFill>
                  <a:schemeClr val="tx1"/>
                </a:solidFill>
              </a:rPr>
              <a:t/>
            </a:r>
            <a:br>
              <a:rPr lang="cs-CZ" b="0" dirty="0">
                <a:solidFill>
                  <a:schemeClr val="tx1"/>
                </a:solidFill>
              </a:rPr>
            </a:br>
            <a:r>
              <a:rPr lang="en-GB" b="0" dirty="0">
                <a:solidFill>
                  <a:schemeClr val="tx1"/>
                </a:solidFill>
              </a:rPr>
              <a:t>1 February 2020. Applications can be submitted from</a:t>
            </a:r>
            <a:r>
              <a:rPr lang="cs-CZ" b="0" dirty="0">
                <a:solidFill>
                  <a:schemeClr val="tx1"/>
                </a:solidFill>
              </a:rPr>
              <a:t> 4</a:t>
            </a:r>
            <a:r>
              <a:rPr lang="en-GB" b="0" dirty="0">
                <a:solidFill>
                  <a:schemeClr val="tx1"/>
                </a:solidFill>
              </a:rPr>
              <a:t> </a:t>
            </a:r>
            <a:r>
              <a:rPr lang="cs-CZ" b="0" dirty="0">
                <a:solidFill>
                  <a:schemeClr val="tx1"/>
                </a:solidFill>
              </a:rPr>
              <a:t>May</a:t>
            </a:r>
            <a:r>
              <a:rPr lang="en-GB" b="0" dirty="0">
                <a:solidFill>
                  <a:schemeClr val="tx1"/>
                </a:solidFill>
              </a:rPr>
              <a:t> 2020 to </a:t>
            </a:r>
            <a:r>
              <a:rPr lang="cs-CZ" b="0" dirty="0">
                <a:solidFill>
                  <a:schemeClr val="tx1"/>
                </a:solidFill>
              </a:rPr>
              <a:t>5 June</a:t>
            </a:r>
            <a:r>
              <a:rPr lang="en-GB" b="0" dirty="0">
                <a:solidFill>
                  <a:schemeClr val="tx1"/>
                </a:solidFill>
              </a:rPr>
              <a:t> 2020. </a:t>
            </a:r>
            <a:endParaRPr lang="cs-CZ" b="0" dirty="0">
              <a:solidFill>
                <a:schemeClr val="tx1"/>
              </a:solidFill>
            </a:endParaRPr>
          </a:p>
          <a:p>
            <a:endParaRPr lang="cs-CZ" dirty="0">
              <a:solidFill>
                <a:schemeClr val="tx1"/>
              </a:solidFill>
            </a:endParaRPr>
          </a:p>
          <a:p>
            <a:r>
              <a:rPr lang="en-GB" dirty="0">
                <a:solidFill>
                  <a:schemeClr val="tx1"/>
                </a:solidFill>
              </a:rPr>
              <a:t>Culture Renewal Package</a:t>
            </a:r>
            <a:endParaRPr lang="cs-CZ" dirty="0">
              <a:solidFill>
                <a:schemeClr val="tx1"/>
              </a:solidFill>
            </a:endParaRPr>
          </a:p>
          <a:p>
            <a:r>
              <a:rPr lang="en-GB" b="0" dirty="0">
                <a:solidFill>
                  <a:schemeClr val="tx1"/>
                </a:solidFill>
              </a:rPr>
              <a:t>The government's budget reserve will release CZK 770 million to support non-state art entities and</a:t>
            </a:r>
            <a:r>
              <a:rPr lang="cs-CZ" b="0" dirty="0">
                <a:solidFill>
                  <a:schemeClr val="tx1"/>
                </a:solidFill>
              </a:rPr>
              <a:t> </a:t>
            </a:r>
            <a:r>
              <a:rPr lang="en-GB" b="0" dirty="0">
                <a:solidFill>
                  <a:schemeClr val="tx1"/>
                </a:solidFill>
              </a:rPr>
              <a:t>up to CZK 300 million to rehabilitate the contributory organizations of the Ministry of Culture, depending on whether the restrictions adopted by the government will continue after </a:t>
            </a:r>
            <a:r>
              <a:rPr lang="cs-CZ" b="0" dirty="0">
                <a:solidFill>
                  <a:schemeClr val="tx1"/>
                </a:solidFill>
              </a:rPr>
              <a:t/>
            </a:r>
            <a:br>
              <a:rPr lang="cs-CZ" b="0" dirty="0">
                <a:solidFill>
                  <a:schemeClr val="tx1"/>
                </a:solidFill>
              </a:rPr>
            </a:br>
            <a:r>
              <a:rPr lang="en-GB" b="0" dirty="0">
                <a:solidFill>
                  <a:schemeClr val="tx1"/>
                </a:solidFill>
              </a:rPr>
              <a:t>31 May. The support will be used, for example, to make art accessible through digital technologies, to support regional culture and other independent artistic entities</a:t>
            </a:r>
            <a:r>
              <a:rPr lang="en-GB" b="0" dirty="0" smtClean="0">
                <a:solidFill>
                  <a:schemeClr val="tx1"/>
                </a:solidFill>
              </a:rPr>
              <a:t>.</a:t>
            </a:r>
            <a:endParaRPr lang="cs-CZ" b="0" dirty="0" smtClean="0">
              <a:solidFill>
                <a:schemeClr val="tx1"/>
              </a:solidFill>
            </a:endParaRPr>
          </a:p>
          <a:p>
            <a:endParaRPr lang="cs-CZ" b="0" dirty="0">
              <a:solidFill>
                <a:schemeClr val="tx1"/>
              </a:solidFill>
            </a:endParaRPr>
          </a:p>
          <a:p>
            <a:endParaRPr lang="en-US" b="0" dirty="0" smtClean="0">
              <a:solidFill>
                <a:schemeClr val="tx1"/>
              </a:solidFill>
            </a:endParaRPr>
          </a:p>
          <a:p>
            <a:endParaRPr lang="en-US" b="0" dirty="0">
              <a:solidFill>
                <a:schemeClr val="tx1"/>
              </a:solidFill>
            </a:endParaRPr>
          </a:p>
          <a:p>
            <a:pPr marL="0" lvl="2" indent="0">
              <a:spcAft>
                <a:spcPts val="300"/>
              </a:spcAft>
              <a:buClr>
                <a:srgbClr val="ED1A3B"/>
              </a:buClr>
              <a:buNone/>
            </a:pPr>
            <a:endParaRPr lang="cs-CZ" dirty="0" smtClean="0"/>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
        <p:nvSpPr>
          <p:cNvPr id="8" name="TextovéPole 7"/>
          <p:cNvSpPr txBox="1"/>
          <p:nvPr/>
        </p:nvSpPr>
        <p:spPr>
          <a:xfrm>
            <a:off x="1335505" y="10082468"/>
            <a:ext cx="4331368" cy="123111"/>
          </a:xfrm>
          <a:prstGeom prst="rect">
            <a:avLst/>
          </a:prstGeom>
          <a:noFill/>
        </p:spPr>
        <p:txBody>
          <a:bodyPr wrap="square" lIns="0" tIns="0" rIns="0" bIns="0" rtlCol="0">
            <a:spAutoFit/>
          </a:bodyPr>
          <a:lstStyle/>
          <a:p>
            <a:r>
              <a:rPr lang="cs-CZ" sz="800" i="1" dirty="0" smtClean="0"/>
              <a:t>Source: ČTK</a:t>
            </a:r>
            <a:r>
              <a:rPr lang="cs-CZ" sz="800" i="1" dirty="0"/>
              <a:t>, ČMZRB, investicniweb.cz, MZV, </a:t>
            </a:r>
            <a:r>
              <a:rPr lang="cs-CZ" sz="800" i="1" dirty="0" smtClean="0"/>
              <a:t>MPSV, MPO</a:t>
            </a:r>
          </a:p>
        </p:txBody>
      </p:sp>
    </p:spTree>
    <p:extLst>
      <p:ext uri="{BB962C8B-B14F-4D97-AF65-F5344CB8AC3E}">
        <p14:creationId xmlns:p14="http://schemas.microsoft.com/office/powerpoint/2010/main" val="98645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r>
              <a:rPr lang="en-GB" dirty="0" smtClean="0">
                <a:solidFill>
                  <a:schemeClr val="tx1"/>
                </a:solidFill>
              </a:rPr>
              <a:t>Amendments </a:t>
            </a:r>
            <a:r>
              <a:rPr lang="en-GB" dirty="0">
                <a:solidFill>
                  <a:schemeClr val="tx1"/>
                </a:solidFill>
              </a:rPr>
              <a:t>to the Insolvency Act</a:t>
            </a:r>
            <a:endParaRPr lang="cs-CZ" dirty="0">
              <a:solidFill>
                <a:schemeClr val="tx1"/>
              </a:solidFill>
            </a:endParaRPr>
          </a:p>
          <a:p>
            <a:r>
              <a:rPr lang="en-GB" b="0" dirty="0">
                <a:solidFill>
                  <a:schemeClr val="tx1"/>
                </a:solidFill>
              </a:rPr>
              <a:t>A bill amending the insolvency law is waiting for president's signature. The new legislation postpones the debtor's obligation to file an insolvency petition if it is bankrupt within six months after the expiry of the extraordinary government measures. Creditor proposals submitted by 31 August 2020 also should not be taken into account.</a:t>
            </a:r>
            <a:endParaRPr lang="cs-CZ" b="0" dirty="0">
              <a:solidFill>
                <a:schemeClr val="tx1"/>
              </a:solidFill>
            </a:endParaRPr>
          </a:p>
          <a:p>
            <a:endParaRPr lang="cs-CZ" b="0" dirty="0">
              <a:solidFill>
                <a:schemeClr val="tx1"/>
              </a:solidFill>
            </a:endParaRPr>
          </a:p>
          <a:p>
            <a:r>
              <a:rPr lang="en-US" dirty="0">
                <a:solidFill>
                  <a:schemeClr val="tx1"/>
                </a:solidFill>
              </a:rPr>
              <a:t>Emergency package of the Ministry of Foreign Affairs (MZV) for Czech companies</a:t>
            </a:r>
          </a:p>
          <a:p>
            <a:r>
              <a:rPr lang="en-US" b="0" dirty="0">
                <a:solidFill>
                  <a:schemeClr val="tx1"/>
                </a:solidFill>
              </a:rPr>
              <a:t>In the framework of the Emergency Package, entrepreneurs will be able to use the services </a:t>
            </a:r>
          </a:p>
          <a:p>
            <a:r>
              <a:rPr lang="en-US" b="0" dirty="0">
                <a:solidFill>
                  <a:schemeClr val="tx1"/>
                </a:solidFill>
              </a:rPr>
              <a:t>of the Czech foreign network of embassies and other state instruments with significant state support to an increased and absolutely free extent</a:t>
            </a:r>
            <a:r>
              <a:rPr lang="cs-CZ" b="0" dirty="0">
                <a:solidFill>
                  <a:schemeClr val="tx1"/>
                </a:solidFill>
              </a:rPr>
              <a:t>. </a:t>
            </a:r>
            <a:r>
              <a:rPr lang="en-US" b="0" dirty="0">
                <a:solidFill>
                  <a:schemeClr val="tx1"/>
                </a:solidFill>
              </a:rPr>
              <a:t>The emergency package covers the following five areas:</a:t>
            </a:r>
          </a:p>
          <a:p>
            <a:pPr lvl="2">
              <a:spcAft>
                <a:spcPts val="300"/>
              </a:spcAft>
              <a:buClr>
                <a:srgbClr val="ED1A3B"/>
              </a:buClr>
              <a:buFont typeface="Wingdings 3" pitchFamily="18" charset="2"/>
              <a:buChar char="u"/>
            </a:pPr>
            <a:r>
              <a:rPr lang="en-US" dirty="0"/>
              <a:t>practical information on conducting foreign operations during the crisis while national restrictions are in place;</a:t>
            </a:r>
          </a:p>
          <a:p>
            <a:pPr lvl="2">
              <a:spcAft>
                <a:spcPts val="300"/>
              </a:spcAft>
              <a:buClr>
                <a:srgbClr val="ED1A3B"/>
              </a:buClr>
              <a:buFont typeface="Wingdings 3" pitchFamily="18" charset="2"/>
              <a:buChar char="u"/>
            </a:pPr>
            <a:r>
              <a:rPr lang="en-US" dirty="0"/>
              <a:t>assistance of embassies with trade issues;</a:t>
            </a:r>
          </a:p>
          <a:p>
            <a:pPr lvl="2">
              <a:spcAft>
                <a:spcPts val="300"/>
              </a:spcAft>
              <a:buClr>
                <a:srgbClr val="ED1A3B"/>
              </a:buClr>
              <a:buFont typeface="Wingdings 3" pitchFamily="18" charset="2"/>
              <a:buChar char="u"/>
            </a:pPr>
            <a:r>
              <a:rPr lang="en-US" dirty="0"/>
              <a:t>finding and </a:t>
            </a:r>
            <a:r>
              <a:rPr lang="en-US" dirty="0" err="1"/>
              <a:t>analysing</a:t>
            </a:r>
            <a:r>
              <a:rPr lang="en-US" dirty="0"/>
              <a:t> opportunities, assisting in identifying and verifying suitable partners;</a:t>
            </a:r>
          </a:p>
          <a:p>
            <a:pPr lvl="2">
              <a:spcAft>
                <a:spcPts val="300"/>
              </a:spcAft>
              <a:buClr>
                <a:srgbClr val="ED1A3B"/>
              </a:buClr>
              <a:buFont typeface="Wingdings 3" pitchFamily="18" charset="2"/>
              <a:buChar char="u"/>
            </a:pPr>
            <a:r>
              <a:rPr lang="en-US" dirty="0"/>
              <a:t>assistance and information sharing through </a:t>
            </a:r>
            <a:r>
              <a:rPr lang="cs-CZ" dirty="0"/>
              <a:t/>
            </a:r>
            <a:br>
              <a:rPr lang="cs-CZ" dirty="0"/>
            </a:br>
            <a:r>
              <a:rPr lang="en-US" dirty="0"/>
              <a:t>a series of webinars and online consultations</a:t>
            </a:r>
            <a:r>
              <a:rPr lang="en-US" dirty="0" smtClean="0"/>
              <a:t>;</a:t>
            </a:r>
            <a:endParaRPr lang="cs-CZ" dirty="0" smtClean="0"/>
          </a:p>
          <a:p>
            <a:pPr lvl="2">
              <a:spcAft>
                <a:spcPts val="300"/>
              </a:spcAft>
              <a:buClr>
                <a:srgbClr val="ED1A3B"/>
              </a:buClr>
              <a:buFont typeface="Wingdings 3" pitchFamily="18" charset="2"/>
              <a:buChar char="u"/>
            </a:pPr>
            <a:r>
              <a:rPr lang="en-US" dirty="0">
                <a:solidFill>
                  <a:srgbClr val="404040"/>
                </a:solidFill>
              </a:rPr>
              <a:t>use of the services of local experts who will assist the local business in negotiating and implementing the business.</a:t>
            </a:r>
          </a:p>
          <a:p>
            <a:endParaRPr lang="cs-CZ" dirty="0">
              <a:solidFill>
                <a:schemeClr val="tx1"/>
              </a:solidFill>
            </a:endParaRPr>
          </a:p>
          <a:p>
            <a:r>
              <a:rPr lang="en-US" dirty="0" err="1">
                <a:solidFill>
                  <a:schemeClr val="tx1"/>
                </a:solidFill>
              </a:rPr>
              <a:t>CzechTrade</a:t>
            </a:r>
            <a:r>
              <a:rPr lang="en-US" dirty="0">
                <a:solidFill>
                  <a:schemeClr val="tx1"/>
                </a:solidFill>
              </a:rPr>
              <a:t> services free of charge</a:t>
            </a:r>
          </a:p>
          <a:p>
            <a:r>
              <a:rPr lang="en-US" b="0" dirty="0">
                <a:solidFill>
                  <a:schemeClr val="tx1"/>
                </a:solidFill>
              </a:rPr>
              <a:t>Until further notice, </a:t>
            </a:r>
            <a:r>
              <a:rPr lang="en-US" b="0" dirty="0" err="1">
                <a:solidFill>
                  <a:schemeClr val="tx1"/>
                </a:solidFill>
              </a:rPr>
              <a:t>CzechTrade</a:t>
            </a:r>
            <a:r>
              <a:rPr lang="en-US" b="0" dirty="0">
                <a:solidFill>
                  <a:schemeClr val="tx1"/>
                </a:solidFill>
              </a:rPr>
              <a:t> provides its services to companies affected by COVID-19 free of charge.</a:t>
            </a:r>
          </a:p>
          <a:p>
            <a:pPr lvl="2">
              <a:spcAft>
                <a:spcPts val="300"/>
              </a:spcAft>
              <a:buClr>
                <a:srgbClr val="ED1A3B"/>
              </a:buClr>
              <a:buFont typeface="Wingdings 3" pitchFamily="18" charset="2"/>
              <a:buChar char="u"/>
            </a:pPr>
            <a:endParaRPr lang="en-US" dirty="0"/>
          </a:p>
          <a:p>
            <a:endParaRPr lang="en-US" b="0" dirty="0">
              <a:solidFill>
                <a:schemeClr val="tx1"/>
              </a:solidFill>
            </a:endParaRPr>
          </a:p>
          <a:p>
            <a:endParaRPr lang="cs-CZ" b="0" dirty="0">
              <a:solidFill>
                <a:schemeClr val="tx1"/>
              </a:solidFill>
            </a:endParaRPr>
          </a:p>
        </p:txBody>
      </p:sp>
      <p:sp>
        <p:nvSpPr>
          <p:cNvPr id="5" name="Text Placeholder 1"/>
          <p:cNvSpPr txBox="1">
            <a:spLocks/>
          </p:cNvSpPr>
          <p:nvPr/>
        </p:nvSpPr>
        <p:spPr bwMode="gray">
          <a:xfrm>
            <a:off x="3924538" y="1398587"/>
            <a:ext cx="2916000" cy="7665900"/>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pPr marL="0" lvl="2" indent="0">
              <a:spcAft>
                <a:spcPts val="300"/>
              </a:spcAft>
              <a:buClr>
                <a:srgbClr val="ED1A3B"/>
              </a:buClr>
              <a:buNone/>
            </a:pPr>
            <a:endParaRPr lang="en-US" b="0" dirty="0">
              <a:solidFill>
                <a:schemeClr val="tx1"/>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
        <p:nvSpPr>
          <p:cNvPr id="8" name="TextovéPole 7"/>
          <p:cNvSpPr txBox="1"/>
          <p:nvPr/>
        </p:nvSpPr>
        <p:spPr>
          <a:xfrm>
            <a:off x="1335505" y="10082468"/>
            <a:ext cx="4331368" cy="123111"/>
          </a:xfrm>
          <a:prstGeom prst="rect">
            <a:avLst/>
          </a:prstGeom>
          <a:noFill/>
        </p:spPr>
        <p:txBody>
          <a:bodyPr wrap="square" lIns="0" tIns="0" rIns="0" bIns="0" rtlCol="0">
            <a:spAutoFit/>
          </a:bodyPr>
          <a:lstStyle/>
          <a:p>
            <a:r>
              <a:rPr lang="cs-CZ" sz="800" i="1" dirty="0" smtClean="0"/>
              <a:t>Source: ČTK</a:t>
            </a:r>
            <a:r>
              <a:rPr lang="cs-CZ" sz="800" i="1" dirty="0"/>
              <a:t>, ČMZRB, investicniweb.cz, MZV, </a:t>
            </a:r>
            <a:r>
              <a:rPr lang="cs-CZ" sz="800" i="1" dirty="0" smtClean="0"/>
              <a:t>MPSV, MPO</a:t>
            </a:r>
          </a:p>
        </p:txBody>
      </p:sp>
    </p:spTree>
    <p:extLst>
      <p:ext uri="{BB962C8B-B14F-4D97-AF65-F5344CB8AC3E}">
        <p14:creationId xmlns:p14="http://schemas.microsoft.com/office/powerpoint/2010/main" val="184572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pPr marL="0" lvl="2" indent="0">
              <a:spcAft>
                <a:spcPts val="300"/>
              </a:spcAft>
              <a:buClr>
                <a:srgbClr val="ED1A3B"/>
              </a:buClr>
              <a:buNone/>
            </a:pPr>
            <a:r>
              <a:rPr lang="cs-CZ" b="1" i="1" dirty="0">
                <a:solidFill>
                  <a:schemeClr val="tx2"/>
                </a:solidFill>
              </a:rPr>
              <a:t>COVID-19 </a:t>
            </a:r>
            <a:r>
              <a:rPr lang="cs-CZ" b="1" i="1" dirty="0" err="1">
                <a:solidFill>
                  <a:schemeClr val="tx2"/>
                </a:solidFill>
              </a:rPr>
              <a:t>mitigation</a:t>
            </a:r>
            <a:r>
              <a:rPr lang="cs-CZ" b="1" i="1" dirty="0">
                <a:solidFill>
                  <a:schemeClr val="tx2"/>
                </a:solidFill>
              </a:rPr>
              <a:t> </a:t>
            </a:r>
            <a:r>
              <a:rPr lang="cs-CZ" b="1" i="1" dirty="0" err="1">
                <a:solidFill>
                  <a:schemeClr val="tx2"/>
                </a:solidFill>
              </a:rPr>
              <a:t>subsidies</a:t>
            </a:r>
            <a:endParaRPr lang="cs-CZ" b="1" i="1" dirty="0">
              <a:solidFill>
                <a:schemeClr val="tx2"/>
              </a:solidFill>
            </a:endParaRPr>
          </a:p>
          <a:p>
            <a:pPr marL="0" lvl="2" indent="0">
              <a:spcAft>
                <a:spcPts val="300"/>
              </a:spcAft>
              <a:buClr>
                <a:srgbClr val="ED1A3B"/>
              </a:buClr>
              <a:buNone/>
            </a:pPr>
            <a:r>
              <a:rPr lang="en-US" dirty="0"/>
              <a:t>A large number of grant and compensation </a:t>
            </a:r>
            <a:r>
              <a:rPr lang="en-US" dirty="0" err="1"/>
              <a:t>programmes</a:t>
            </a:r>
            <a:r>
              <a:rPr lang="en-US" dirty="0"/>
              <a:t> and packages have come up and it may not be easy to find the right one. Therefore, we have prepared an overview of available grant </a:t>
            </a:r>
            <a:r>
              <a:rPr lang="en-US" dirty="0" err="1"/>
              <a:t>programmes</a:t>
            </a:r>
            <a:r>
              <a:rPr lang="en-US" dirty="0"/>
              <a:t> (which we will continuously update and amend) with basic information including parameters and conditions. Most of the subsidy </a:t>
            </a:r>
            <a:r>
              <a:rPr lang="en-US" dirty="0" err="1"/>
              <a:t>programmes</a:t>
            </a:r>
            <a:r>
              <a:rPr lang="en-US" dirty="0"/>
              <a:t> are still in preparation, but their launch is expected in the coming days.</a:t>
            </a:r>
            <a:endParaRPr lang="cs-CZ" dirty="0"/>
          </a:p>
          <a:p>
            <a:pPr marL="0" lvl="2" indent="0">
              <a:spcAft>
                <a:spcPts val="300"/>
              </a:spcAft>
              <a:buClr>
                <a:srgbClr val="ED1A3B"/>
              </a:buClr>
              <a:buNone/>
            </a:pPr>
            <a:endParaRPr lang="cs-CZ" i="1" dirty="0">
              <a:solidFill>
                <a:schemeClr val="tx2"/>
              </a:solidFill>
            </a:endParaRPr>
          </a:p>
          <a:p>
            <a:pPr marL="0" lvl="2" indent="0">
              <a:spcAft>
                <a:spcPts val="300"/>
              </a:spcAft>
              <a:buClr>
                <a:srgbClr val="ED1A3B"/>
              </a:buClr>
              <a:buNone/>
            </a:pPr>
            <a:r>
              <a:rPr lang="cs-CZ" b="1" dirty="0"/>
              <a:t>Czech </a:t>
            </a:r>
            <a:r>
              <a:rPr lang="cs-CZ" b="1" dirty="0" err="1"/>
              <a:t>Rise</a:t>
            </a:r>
            <a:r>
              <a:rPr lang="cs-CZ" b="1" dirty="0"/>
              <a:t> Up</a:t>
            </a:r>
          </a:p>
          <a:p>
            <a:r>
              <a:rPr lang="en-US" b="0" dirty="0">
                <a:solidFill>
                  <a:schemeClr val="tx1"/>
                </a:solidFill>
              </a:rPr>
              <a:t>Based on an analysis conducted in a broad online business survey, the Ministry of Industry and Trade (MPO) is launching a call between Czech entrepreneurs: the Czech Rise Up - Smart measures against COVID 19 program.</a:t>
            </a:r>
          </a:p>
          <a:p>
            <a:r>
              <a:rPr lang="en-US" b="0" u="sng" dirty="0">
                <a:solidFill>
                  <a:schemeClr val="tx1"/>
                </a:solidFill>
              </a:rPr>
              <a:t>What is the Czech Rise Up </a:t>
            </a:r>
            <a:r>
              <a:rPr lang="en-US" b="0" u="sng" dirty="0" err="1">
                <a:solidFill>
                  <a:schemeClr val="tx1"/>
                </a:solidFill>
              </a:rPr>
              <a:t>programme</a:t>
            </a:r>
            <a:r>
              <a:rPr lang="en-US" b="0" u="sng" dirty="0">
                <a:solidFill>
                  <a:schemeClr val="tx1"/>
                </a:solidFill>
              </a:rPr>
              <a:t>?</a:t>
            </a:r>
            <a:endParaRPr lang="cs-CZ" b="0" u="sng" dirty="0">
              <a:solidFill>
                <a:schemeClr val="tx1"/>
              </a:solidFill>
            </a:endParaRPr>
          </a:p>
          <a:p>
            <a:r>
              <a:rPr lang="en-US" b="0" dirty="0">
                <a:solidFill>
                  <a:schemeClr val="tx1"/>
                </a:solidFill>
              </a:rPr>
              <a:t>It is a program designed to promote the rapid introduction of new solutions that can help to fight against coronavirus infections known as COVID-19, including measures to mitigate the impact of further spread and to address the effects of this crisis.</a:t>
            </a:r>
            <a:r>
              <a:rPr lang="cs-CZ" b="0" dirty="0">
                <a:solidFill>
                  <a:schemeClr val="tx1"/>
                </a:solidFill>
              </a:rPr>
              <a:t/>
            </a:r>
            <a:br>
              <a:rPr lang="cs-CZ" b="0" dirty="0">
                <a:solidFill>
                  <a:schemeClr val="tx1"/>
                </a:solidFill>
              </a:rPr>
            </a:br>
            <a:r>
              <a:rPr lang="cs-CZ" dirty="0">
                <a:solidFill>
                  <a:schemeClr val="tx1"/>
                </a:solidFill>
              </a:rPr>
              <a:t/>
            </a:r>
            <a:br>
              <a:rPr lang="cs-CZ" dirty="0">
                <a:solidFill>
                  <a:schemeClr val="tx1"/>
                </a:solidFill>
              </a:rPr>
            </a:br>
            <a:r>
              <a:rPr lang="en-US" b="0" u="sng" dirty="0">
                <a:solidFill>
                  <a:schemeClr val="tx1"/>
                </a:solidFill>
              </a:rPr>
              <a:t>What can you gain from the </a:t>
            </a:r>
            <a:r>
              <a:rPr lang="en-US" b="0" u="sng" dirty="0" err="1">
                <a:solidFill>
                  <a:schemeClr val="tx1"/>
                </a:solidFill>
              </a:rPr>
              <a:t>programme</a:t>
            </a:r>
            <a:r>
              <a:rPr lang="en-US" b="0" u="sng" dirty="0">
                <a:solidFill>
                  <a:schemeClr val="tx1"/>
                </a:solidFill>
              </a:rPr>
              <a:t>?</a:t>
            </a:r>
          </a:p>
          <a:p>
            <a:r>
              <a:rPr lang="en-US" b="0" dirty="0">
                <a:solidFill>
                  <a:schemeClr val="tx1"/>
                </a:solidFill>
              </a:rPr>
              <a:t>Under the Czech Rise Up </a:t>
            </a:r>
            <a:r>
              <a:rPr lang="en-US" b="0" dirty="0" err="1">
                <a:solidFill>
                  <a:schemeClr val="tx1"/>
                </a:solidFill>
              </a:rPr>
              <a:t>programme</a:t>
            </a:r>
            <a:r>
              <a:rPr lang="en-US" b="0" dirty="0">
                <a:solidFill>
                  <a:schemeClr val="tx1"/>
                </a:solidFill>
              </a:rPr>
              <a:t>, you can apply for support of up to CZK 5 million for:</a:t>
            </a:r>
          </a:p>
          <a:p>
            <a:pPr lvl="2">
              <a:spcAft>
                <a:spcPts val="300"/>
              </a:spcAft>
              <a:buClr>
                <a:srgbClr val="ED1A3B"/>
              </a:buClr>
              <a:buFont typeface="Wingdings 3" pitchFamily="18" charset="2"/>
              <a:buChar char="u"/>
            </a:pPr>
            <a:r>
              <a:rPr lang="en-US" dirty="0"/>
              <a:t>Acquisition of material for production of protective and medical devices;</a:t>
            </a:r>
            <a:endParaRPr lang="cs-CZ" dirty="0"/>
          </a:p>
          <a:p>
            <a:pPr lvl="2">
              <a:spcAft>
                <a:spcPts val="300"/>
              </a:spcAft>
              <a:buClr>
                <a:srgbClr val="ED1A3B"/>
              </a:buClr>
              <a:buFont typeface="Wingdings 3" pitchFamily="18" charset="2"/>
              <a:buChar char="u"/>
            </a:pPr>
            <a:r>
              <a:rPr lang="en-US" dirty="0"/>
              <a:t>Labor costs of employees involved in production and development;</a:t>
            </a:r>
            <a:endParaRPr lang="cs-CZ" dirty="0"/>
          </a:p>
          <a:p>
            <a:pPr lvl="2">
              <a:spcAft>
                <a:spcPts val="300"/>
              </a:spcAft>
              <a:buClr>
                <a:srgbClr val="ED1A3B"/>
              </a:buClr>
              <a:buFont typeface="Wingdings 3" pitchFamily="18" charset="2"/>
              <a:buChar char="u"/>
            </a:pPr>
            <a:r>
              <a:rPr lang="en-US" dirty="0"/>
              <a:t>Fast funding for technology and innovative new solutions.</a:t>
            </a:r>
            <a:endParaRPr lang="cs-CZ" dirty="0"/>
          </a:p>
          <a:p>
            <a:r>
              <a:rPr lang="en-US" b="0" u="sng" dirty="0">
                <a:solidFill>
                  <a:schemeClr val="tx1"/>
                </a:solidFill>
              </a:rPr>
              <a:t>Who can draw on this </a:t>
            </a:r>
            <a:r>
              <a:rPr lang="en-US" b="0" u="sng" dirty="0" err="1">
                <a:solidFill>
                  <a:schemeClr val="tx1"/>
                </a:solidFill>
              </a:rPr>
              <a:t>programme</a:t>
            </a:r>
            <a:r>
              <a:rPr lang="en-US" b="0" u="sng" dirty="0">
                <a:solidFill>
                  <a:schemeClr val="tx1"/>
                </a:solidFill>
              </a:rPr>
              <a:t>?</a:t>
            </a:r>
          </a:p>
          <a:p>
            <a:r>
              <a:rPr lang="en-US" b="0" dirty="0">
                <a:solidFill>
                  <a:schemeClr val="tx1"/>
                </a:solidFill>
              </a:rPr>
              <a:t>This program is designed for small, medium and large enterprises.</a:t>
            </a:r>
          </a:p>
          <a:p>
            <a:r>
              <a:rPr lang="en-US" b="0" u="sng" dirty="0">
                <a:solidFill>
                  <a:schemeClr val="tx1"/>
                </a:solidFill>
              </a:rPr>
              <a:t>How much can be drawn within the </a:t>
            </a:r>
            <a:r>
              <a:rPr lang="en-US" b="0" u="sng" dirty="0" err="1">
                <a:solidFill>
                  <a:schemeClr val="tx1"/>
                </a:solidFill>
              </a:rPr>
              <a:t>programme</a:t>
            </a:r>
            <a:r>
              <a:rPr lang="en-US" b="0" u="sng" dirty="0">
                <a:solidFill>
                  <a:schemeClr val="tx1"/>
                </a:solidFill>
              </a:rPr>
              <a:t>?</a:t>
            </a:r>
          </a:p>
          <a:p>
            <a:r>
              <a:rPr lang="en-US" b="0" dirty="0">
                <a:solidFill>
                  <a:schemeClr val="tx1"/>
                </a:solidFill>
              </a:rPr>
              <a:t>As the support is provided in the form of de </a:t>
            </a:r>
            <a:r>
              <a:rPr lang="en-US" b="0" dirty="0" err="1">
                <a:solidFill>
                  <a:schemeClr val="tx1"/>
                </a:solidFill>
              </a:rPr>
              <a:t>minimis</a:t>
            </a:r>
            <a:r>
              <a:rPr lang="en-US" b="0" dirty="0">
                <a:solidFill>
                  <a:schemeClr val="tx1"/>
                </a:solidFill>
              </a:rPr>
              <a:t>, the maximum amount of support per project is up to CZK 5 million, or the equivalent of CZK 200,000. EUR. The aid intensity is in the range of 50-90% of the eligible expenditure by activity.</a:t>
            </a:r>
          </a:p>
          <a:p>
            <a:r>
              <a:rPr lang="en-US" b="0" u="sng" dirty="0">
                <a:solidFill>
                  <a:schemeClr val="tx1"/>
                </a:solidFill>
              </a:rPr>
              <a:t>What are conditions of the </a:t>
            </a:r>
            <a:r>
              <a:rPr lang="en-US" b="0" u="sng" dirty="0" err="1">
                <a:solidFill>
                  <a:schemeClr val="tx1"/>
                </a:solidFill>
              </a:rPr>
              <a:t>programme</a:t>
            </a:r>
            <a:r>
              <a:rPr lang="en-US" b="0" u="sng" dirty="0">
                <a:solidFill>
                  <a:schemeClr val="tx1"/>
                </a:solidFill>
              </a:rPr>
              <a:t>?</a:t>
            </a:r>
          </a:p>
          <a:p>
            <a:r>
              <a:rPr lang="en-US" b="0" dirty="0">
                <a:solidFill>
                  <a:schemeClr val="tx1"/>
                </a:solidFill>
              </a:rPr>
              <a:t>Project covered by the grant </a:t>
            </a:r>
            <a:r>
              <a:rPr lang="en-US" b="0" dirty="0" err="1">
                <a:solidFill>
                  <a:schemeClr val="tx1"/>
                </a:solidFill>
              </a:rPr>
              <a:t>programme</a:t>
            </a:r>
            <a:r>
              <a:rPr lang="en-US" b="0" dirty="0">
                <a:solidFill>
                  <a:schemeClr val="tx1"/>
                </a:solidFill>
              </a:rPr>
              <a:t>:</a:t>
            </a:r>
          </a:p>
          <a:p>
            <a:endParaRPr lang="en-US" b="0" dirty="0">
              <a:solidFill>
                <a:schemeClr val="tx1"/>
              </a:solidFill>
            </a:endParaRPr>
          </a:p>
        </p:txBody>
      </p:sp>
      <p:sp>
        <p:nvSpPr>
          <p:cNvPr id="5" name="Text Placeholder 1"/>
          <p:cNvSpPr txBox="1">
            <a:spLocks/>
          </p:cNvSpPr>
          <p:nvPr/>
        </p:nvSpPr>
        <p:spPr bwMode="gray">
          <a:xfrm>
            <a:off x="3924538" y="1398587"/>
            <a:ext cx="2916000" cy="7665900"/>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r>
              <a:rPr lang="en-US" b="0" dirty="0">
                <a:solidFill>
                  <a:schemeClr val="tx1"/>
                </a:solidFill>
              </a:rPr>
              <a:t>should have a rapid, positive effect in the fight against COVID-19 and its subsequent impacts</a:t>
            </a:r>
            <a:r>
              <a:rPr lang="en-US" b="0" dirty="0" smtClean="0">
                <a:solidFill>
                  <a:schemeClr val="tx1"/>
                </a:solidFill>
              </a:rPr>
              <a:t>.</a:t>
            </a:r>
            <a:endParaRPr lang="cs-CZ" b="0" dirty="0" smtClean="0">
              <a:solidFill>
                <a:schemeClr val="tx1"/>
              </a:solidFill>
            </a:endParaRPr>
          </a:p>
          <a:p>
            <a:r>
              <a:rPr lang="en-US" b="0" u="sng" dirty="0">
                <a:solidFill>
                  <a:schemeClr val="tx1"/>
                </a:solidFill>
              </a:rPr>
              <a:t>How to apply for support?</a:t>
            </a:r>
          </a:p>
          <a:p>
            <a:r>
              <a:rPr lang="en-US" b="0" dirty="0">
                <a:solidFill>
                  <a:schemeClr val="tx1"/>
                </a:solidFill>
              </a:rPr>
              <a:t>As of 2 April 2020, the support can be requested from the MPO by means of an </a:t>
            </a:r>
            <a:r>
              <a:rPr lang="en-US" b="0" dirty="0">
                <a:solidFill>
                  <a:schemeClr val="tx1"/>
                </a:solidFill>
                <a:hlinkClick r:id="rId2"/>
              </a:rPr>
              <a:t>official form available on the MPO website</a:t>
            </a:r>
            <a:r>
              <a:rPr lang="en-US" b="0" dirty="0">
                <a:solidFill>
                  <a:schemeClr val="tx1"/>
                </a:solidFill>
              </a:rPr>
              <a:t> and subsequent submission of the application via a data box.</a:t>
            </a:r>
          </a:p>
          <a:p>
            <a:r>
              <a:rPr lang="en-US" b="0" dirty="0">
                <a:solidFill>
                  <a:schemeClr val="tx1"/>
                </a:solidFill>
              </a:rPr>
              <a:t>Within the form, it is necessary to fill in the applicant's basic identification data, project description, including planned costs. The MPO website also provides detailed instructions on how to complete the application form.</a:t>
            </a:r>
            <a:endParaRPr lang="cs-CZ" b="0" dirty="0">
              <a:solidFill>
                <a:schemeClr val="tx1"/>
              </a:solidFill>
            </a:endParaRPr>
          </a:p>
          <a:p>
            <a:endParaRPr lang="en-US" b="0" dirty="0">
              <a:solidFill>
                <a:schemeClr val="tx1"/>
              </a:solidFill>
            </a:endParaRPr>
          </a:p>
          <a:p>
            <a:r>
              <a:rPr lang="en-US" dirty="0">
                <a:solidFill>
                  <a:schemeClr val="tx1"/>
                </a:solidFill>
              </a:rPr>
              <a:t>Country for the Future – Innovation to practice (COVID)</a:t>
            </a:r>
            <a:endParaRPr lang="cs-CZ" dirty="0">
              <a:solidFill>
                <a:schemeClr val="tx1"/>
              </a:solidFill>
            </a:endParaRPr>
          </a:p>
          <a:p>
            <a:r>
              <a:rPr lang="en-US" b="0" dirty="0">
                <a:solidFill>
                  <a:schemeClr val="tx1"/>
                </a:solidFill>
              </a:rPr>
              <a:t>On 2 April 2020, the Ministry of Industry and Trade launched a one-stage tender for research, development and innovation.</a:t>
            </a:r>
            <a:endParaRPr lang="cs-CZ" b="0" dirty="0">
              <a:solidFill>
                <a:schemeClr val="tx1"/>
              </a:solidFill>
            </a:endParaRPr>
          </a:p>
          <a:p>
            <a:r>
              <a:rPr lang="en-US" b="0" u="sng" dirty="0">
                <a:solidFill>
                  <a:schemeClr val="tx1"/>
                </a:solidFill>
              </a:rPr>
              <a:t>What is the Country for the Future </a:t>
            </a:r>
            <a:r>
              <a:rPr lang="en-US" b="0" u="sng" dirty="0" err="1">
                <a:solidFill>
                  <a:schemeClr val="tx1"/>
                </a:solidFill>
              </a:rPr>
              <a:t>programme</a:t>
            </a:r>
            <a:r>
              <a:rPr lang="en-US" b="0" u="sng" dirty="0">
                <a:solidFill>
                  <a:schemeClr val="tx1"/>
                </a:solidFill>
              </a:rPr>
              <a:t>?</a:t>
            </a:r>
          </a:p>
          <a:p>
            <a:r>
              <a:rPr lang="en-US" b="0" dirty="0">
                <a:solidFill>
                  <a:schemeClr val="tx1"/>
                </a:solidFill>
              </a:rPr>
              <a:t>It is a </a:t>
            </a:r>
            <a:r>
              <a:rPr lang="en-US" b="0" dirty="0" err="1">
                <a:solidFill>
                  <a:schemeClr val="tx1"/>
                </a:solidFill>
              </a:rPr>
              <a:t>programme</a:t>
            </a:r>
            <a:r>
              <a:rPr lang="en-US" b="0" dirty="0">
                <a:solidFill>
                  <a:schemeClr val="tx1"/>
                </a:solidFill>
              </a:rPr>
              <a:t> designed to introduce a newly developed or innovated product into production and subsequently to the market. The content of supported projects may include process innovations, i.e. processes of production or service provision, organizational innovation, increased use of ICT in business, etc., which can in various aspects help with the fight against COVID-19 or its consequences and prevention.</a:t>
            </a:r>
          </a:p>
          <a:p>
            <a:r>
              <a:rPr lang="en-US" b="0" u="sng" dirty="0">
                <a:solidFill>
                  <a:schemeClr val="tx1"/>
                </a:solidFill>
              </a:rPr>
              <a:t>What can you gain from the </a:t>
            </a:r>
            <a:r>
              <a:rPr lang="en-US" b="0" u="sng" dirty="0" err="1">
                <a:solidFill>
                  <a:schemeClr val="tx1"/>
                </a:solidFill>
              </a:rPr>
              <a:t>programme</a:t>
            </a:r>
            <a:r>
              <a:rPr lang="en-US" b="0" u="sng" dirty="0">
                <a:solidFill>
                  <a:schemeClr val="tx1"/>
                </a:solidFill>
              </a:rPr>
              <a:t>?</a:t>
            </a:r>
          </a:p>
          <a:p>
            <a:r>
              <a:rPr lang="en-US" b="0" dirty="0">
                <a:solidFill>
                  <a:schemeClr val="tx1"/>
                </a:solidFill>
              </a:rPr>
              <a:t>Under the Country for the Future </a:t>
            </a:r>
            <a:r>
              <a:rPr lang="en-US" b="0" dirty="0" err="1">
                <a:solidFill>
                  <a:schemeClr val="tx1"/>
                </a:solidFill>
              </a:rPr>
              <a:t>programme</a:t>
            </a:r>
            <a:r>
              <a:rPr lang="en-US" b="0" dirty="0">
                <a:solidFill>
                  <a:schemeClr val="tx1"/>
                </a:solidFill>
              </a:rPr>
              <a:t>, you can apply for support of CZK 1 million up to CZK 25 million for:</a:t>
            </a:r>
          </a:p>
          <a:p>
            <a:pPr lvl="2">
              <a:spcAft>
                <a:spcPts val="300"/>
              </a:spcAft>
              <a:buClr>
                <a:srgbClr val="ED1A3B"/>
              </a:buClr>
              <a:buFont typeface="Wingdings 3" pitchFamily="18" charset="2"/>
              <a:buChar char="u"/>
            </a:pPr>
            <a:r>
              <a:rPr lang="en-US" dirty="0"/>
              <a:t>personnel costs;</a:t>
            </a:r>
          </a:p>
          <a:p>
            <a:pPr lvl="2">
              <a:spcAft>
                <a:spcPts val="300"/>
              </a:spcAft>
              <a:buClr>
                <a:srgbClr val="ED1A3B"/>
              </a:buClr>
              <a:buFont typeface="Wingdings 3" pitchFamily="18" charset="2"/>
              <a:buChar char="u"/>
            </a:pPr>
            <a:r>
              <a:rPr lang="en-US" dirty="0"/>
              <a:t>the cost of acquiring tangible and intangible assets</a:t>
            </a:r>
            <a:r>
              <a:rPr lang="en-US" dirty="0" smtClean="0"/>
              <a:t>;</a:t>
            </a:r>
            <a:endParaRPr lang="cs-CZ" dirty="0" smtClean="0"/>
          </a:p>
          <a:p>
            <a:pPr lvl="2">
              <a:spcAft>
                <a:spcPts val="300"/>
              </a:spcAft>
              <a:buClr>
                <a:srgbClr val="ED1A3B"/>
              </a:buClr>
              <a:buFont typeface="Wingdings 3" pitchFamily="18" charset="2"/>
              <a:buChar char="u"/>
            </a:pPr>
            <a:r>
              <a:rPr lang="cs-CZ" dirty="0" err="1"/>
              <a:t>other</a:t>
            </a:r>
            <a:r>
              <a:rPr lang="cs-CZ" dirty="0"/>
              <a:t> </a:t>
            </a:r>
            <a:r>
              <a:rPr lang="cs-CZ" dirty="0" err="1"/>
              <a:t>operating</a:t>
            </a:r>
            <a:r>
              <a:rPr lang="cs-CZ" dirty="0"/>
              <a:t> </a:t>
            </a:r>
            <a:r>
              <a:rPr lang="cs-CZ" dirty="0" err="1"/>
              <a:t>costs</a:t>
            </a:r>
            <a:r>
              <a:rPr lang="cs-CZ" dirty="0"/>
              <a:t>;</a:t>
            </a:r>
          </a:p>
          <a:p>
            <a:pPr lvl="2">
              <a:spcAft>
                <a:spcPts val="300"/>
              </a:spcAft>
              <a:buClr>
                <a:srgbClr val="ED1A3B"/>
              </a:buClr>
              <a:buFont typeface="Wingdings 3" pitchFamily="18" charset="2"/>
              <a:buChar char="u"/>
            </a:pPr>
            <a:r>
              <a:rPr lang="cs-CZ" dirty="0" err="1"/>
              <a:t>service</a:t>
            </a:r>
            <a:r>
              <a:rPr lang="cs-CZ" dirty="0"/>
              <a:t> </a:t>
            </a:r>
            <a:r>
              <a:rPr lang="cs-CZ" dirty="0" err="1"/>
              <a:t>costs</a:t>
            </a:r>
            <a:r>
              <a:rPr lang="cs-CZ" dirty="0"/>
              <a:t>;</a:t>
            </a:r>
          </a:p>
          <a:p>
            <a:pPr lvl="2">
              <a:spcAft>
                <a:spcPts val="300"/>
              </a:spcAft>
              <a:buClr>
                <a:srgbClr val="ED1A3B"/>
              </a:buClr>
              <a:buFont typeface="Wingdings 3" pitchFamily="18" charset="2"/>
              <a:buChar char="u"/>
            </a:pPr>
            <a:r>
              <a:rPr lang="cs-CZ" dirty="0" err="1"/>
              <a:t>additional</a:t>
            </a:r>
            <a:r>
              <a:rPr lang="cs-CZ" dirty="0"/>
              <a:t> </a:t>
            </a:r>
            <a:r>
              <a:rPr lang="cs-CZ" dirty="0" err="1"/>
              <a:t>costs</a:t>
            </a:r>
            <a:r>
              <a:rPr lang="cs-CZ" dirty="0" smtClean="0"/>
              <a:t>.</a:t>
            </a:r>
            <a:endParaRPr lang="cs-CZ" dirty="0"/>
          </a:p>
          <a:p>
            <a:r>
              <a:rPr lang="en-US" b="0" u="sng" dirty="0">
                <a:solidFill>
                  <a:schemeClr val="tx1"/>
                </a:solidFill>
              </a:rPr>
              <a:t>Who can draw on this </a:t>
            </a:r>
            <a:r>
              <a:rPr lang="en-US" b="0" u="sng" dirty="0" err="1">
                <a:solidFill>
                  <a:schemeClr val="tx1"/>
                </a:solidFill>
              </a:rPr>
              <a:t>programme</a:t>
            </a:r>
            <a:r>
              <a:rPr lang="en-US" b="0" u="sng" dirty="0">
                <a:solidFill>
                  <a:schemeClr val="tx1"/>
                </a:solidFill>
              </a:rPr>
              <a:t>?</a:t>
            </a:r>
          </a:p>
          <a:p>
            <a:r>
              <a:rPr lang="en-US" b="0" dirty="0">
                <a:solidFill>
                  <a:schemeClr val="tx1"/>
                </a:solidFill>
              </a:rPr>
              <a:t>This </a:t>
            </a:r>
            <a:r>
              <a:rPr lang="en-US" b="0" dirty="0" err="1">
                <a:solidFill>
                  <a:schemeClr val="tx1"/>
                </a:solidFill>
              </a:rPr>
              <a:t>programme</a:t>
            </a:r>
            <a:r>
              <a:rPr lang="en-US" b="0" dirty="0">
                <a:solidFill>
                  <a:schemeClr val="tx1"/>
                </a:solidFill>
              </a:rPr>
              <a:t> is designed for SMEs.</a:t>
            </a:r>
          </a:p>
          <a:p>
            <a:r>
              <a:rPr lang="en-US" b="0" u="sng" dirty="0">
                <a:solidFill>
                  <a:schemeClr val="tx1"/>
                </a:solidFill>
              </a:rPr>
              <a:t>How much can be drawn within the </a:t>
            </a:r>
            <a:r>
              <a:rPr lang="en-US" b="0" u="sng" dirty="0" err="1">
                <a:solidFill>
                  <a:schemeClr val="tx1"/>
                </a:solidFill>
              </a:rPr>
              <a:t>programme</a:t>
            </a:r>
            <a:r>
              <a:rPr lang="en-US" b="0" u="sng" dirty="0">
                <a:solidFill>
                  <a:schemeClr val="tx1"/>
                </a:solidFill>
              </a:rPr>
              <a:t>?</a:t>
            </a:r>
          </a:p>
          <a:p>
            <a:r>
              <a:rPr lang="en-US" b="0" dirty="0">
                <a:solidFill>
                  <a:schemeClr val="tx1"/>
                </a:solidFill>
              </a:rPr>
              <a:t>The </a:t>
            </a:r>
            <a:r>
              <a:rPr lang="en-US" b="0" dirty="0" err="1">
                <a:solidFill>
                  <a:schemeClr val="tx1"/>
                </a:solidFill>
              </a:rPr>
              <a:t>programme</a:t>
            </a:r>
            <a:r>
              <a:rPr lang="en-US" b="0" dirty="0">
                <a:solidFill>
                  <a:schemeClr val="tx1"/>
                </a:solidFill>
              </a:rPr>
              <a:t> can draw up to </a:t>
            </a:r>
            <a:r>
              <a:rPr lang="en-US" dirty="0">
                <a:solidFill>
                  <a:schemeClr val="tx1"/>
                </a:solidFill>
              </a:rPr>
              <a:t>CZK 25 million</a:t>
            </a:r>
            <a:r>
              <a:rPr lang="en-US" b="0" dirty="0">
                <a:solidFill>
                  <a:schemeClr val="tx1"/>
                </a:solidFill>
              </a:rPr>
              <a:t> per project and the aid intensity </a:t>
            </a:r>
            <a:r>
              <a:rPr lang="en-US" b="0" dirty="0" smtClean="0">
                <a:solidFill>
                  <a:schemeClr val="tx1"/>
                </a:solidFill>
              </a:rPr>
              <a:t>per</a:t>
            </a:r>
            <a:endParaRPr lang="en-US" b="0" dirty="0">
              <a:solidFill>
                <a:schemeClr val="tx1"/>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
        <p:nvSpPr>
          <p:cNvPr id="8" name="TextovéPole 7"/>
          <p:cNvSpPr txBox="1"/>
          <p:nvPr/>
        </p:nvSpPr>
        <p:spPr>
          <a:xfrm>
            <a:off x="1335505" y="10082468"/>
            <a:ext cx="4331368" cy="123111"/>
          </a:xfrm>
          <a:prstGeom prst="rect">
            <a:avLst/>
          </a:prstGeom>
          <a:noFill/>
        </p:spPr>
        <p:txBody>
          <a:bodyPr wrap="square" lIns="0" tIns="0" rIns="0" bIns="0" rtlCol="0">
            <a:spAutoFit/>
          </a:bodyPr>
          <a:lstStyle/>
          <a:p>
            <a:r>
              <a:rPr lang="cs-CZ" sz="800" i="1" dirty="0" smtClean="0"/>
              <a:t>Source: ČTK</a:t>
            </a:r>
            <a:r>
              <a:rPr lang="cs-CZ" sz="800" i="1" dirty="0"/>
              <a:t>, ČMZRB, investicniweb.cz, MZV, </a:t>
            </a:r>
            <a:r>
              <a:rPr lang="cs-CZ" sz="800" i="1" dirty="0" smtClean="0"/>
              <a:t>MPSV, MPO</a:t>
            </a:r>
          </a:p>
        </p:txBody>
      </p:sp>
    </p:spTree>
    <p:extLst>
      <p:ext uri="{BB962C8B-B14F-4D97-AF65-F5344CB8AC3E}">
        <p14:creationId xmlns:p14="http://schemas.microsoft.com/office/powerpoint/2010/main" val="260503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7"/>
            <a:ext cx="2916000" cy="8046355"/>
          </a:xfrm>
        </p:spPr>
        <p:txBody>
          <a:bodyPr/>
          <a:lstStyle/>
          <a:p>
            <a:pPr marL="0" lvl="2" indent="0">
              <a:spcAft>
                <a:spcPts val="300"/>
              </a:spcAft>
              <a:buClr>
                <a:srgbClr val="ED1A3B"/>
              </a:buClr>
              <a:buNone/>
            </a:pPr>
            <a:r>
              <a:rPr lang="en-US" dirty="0"/>
              <a:t>project can reach up to 100% of eligible costs. For 2020, a total of CZK 120 million is earmarked in the </a:t>
            </a:r>
            <a:r>
              <a:rPr lang="en-US" dirty="0" err="1"/>
              <a:t>programme</a:t>
            </a:r>
            <a:r>
              <a:rPr lang="en-US" dirty="0"/>
              <a:t>. A total of CZK 300 million has been earmarked for the entire project duration.</a:t>
            </a:r>
          </a:p>
          <a:p>
            <a:r>
              <a:rPr lang="en-US" b="0" u="sng" dirty="0">
                <a:solidFill>
                  <a:schemeClr val="tx1"/>
                </a:solidFill>
              </a:rPr>
              <a:t>What are conditions of the </a:t>
            </a:r>
            <a:r>
              <a:rPr lang="en-US" b="0" u="sng" dirty="0" err="1">
                <a:solidFill>
                  <a:schemeClr val="tx1"/>
                </a:solidFill>
              </a:rPr>
              <a:t>programme</a:t>
            </a:r>
            <a:r>
              <a:rPr lang="en-US" b="0" u="sng" dirty="0">
                <a:solidFill>
                  <a:schemeClr val="tx1"/>
                </a:solidFill>
              </a:rPr>
              <a:t>?</a:t>
            </a:r>
          </a:p>
          <a:p>
            <a:r>
              <a:rPr lang="en-US" b="0" dirty="0">
                <a:solidFill>
                  <a:schemeClr val="tx1"/>
                </a:solidFill>
              </a:rPr>
              <a:t>Project covered by the </a:t>
            </a:r>
            <a:r>
              <a:rPr lang="en-US" b="0" dirty="0" err="1">
                <a:solidFill>
                  <a:schemeClr val="tx1"/>
                </a:solidFill>
              </a:rPr>
              <a:t>programme</a:t>
            </a:r>
            <a:r>
              <a:rPr lang="en-US" b="0" dirty="0">
                <a:solidFill>
                  <a:schemeClr val="tx1"/>
                </a:solidFill>
              </a:rPr>
              <a:t>:</a:t>
            </a:r>
          </a:p>
          <a:p>
            <a:pPr lvl="2">
              <a:spcAft>
                <a:spcPts val="300"/>
              </a:spcAft>
              <a:buClr>
                <a:srgbClr val="ED1A3B"/>
              </a:buClr>
              <a:buFont typeface="Wingdings 3" pitchFamily="18" charset="2"/>
              <a:buChar char="u"/>
            </a:pPr>
            <a:r>
              <a:rPr lang="en-US" dirty="0"/>
              <a:t>must fulfill the objectives of the </a:t>
            </a:r>
            <a:r>
              <a:rPr lang="en-US" dirty="0" err="1"/>
              <a:t>programme</a:t>
            </a:r>
            <a:r>
              <a:rPr lang="en-US" dirty="0"/>
              <a:t>;</a:t>
            </a:r>
            <a:endParaRPr lang="cs-CZ" dirty="0"/>
          </a:p>
          <a:p>
            <a:pPr lvl="2">
              <a:spcAft>
                <a:spcPts val="300"/>
              </a:spcAft>
              <a:buClr>
                <a:srgbClr val="ED1A3B"/>
              </a:buClr>
              <a:buFont typeface="Wingdings 3" pitchFamily="18" charset="2"/>
              <a:buChar char="u"/>
            </a:pPr>
            <a:r>
              <a:rPr lang="en-US" dirty="0"/>
              <a:t>must be in line with the project focus, including the material priorities set;</a:t>
            </a:r>
            <a:endParaRPr lang="cs-CZ" dirty="0"/>
          </a:p>
          <a:p>
            <a:pPr lvl="2">
              <a:spcAft>
                <a:spcPts val="300"/>
              </a:spcAft>
              <a:buClr>
                <a:srgbClr val="ED1A3B"/>
              </a:buClr>
              <a:buFont typeface="Wingdings 3" pitchFamily="18" charset="2"/>
              <a:buChar char="u"/>
            </a:pPr>
            <a:r>
              <a:rPr lang="en-US" dirty="0"/>
              <a:t>must be realized in the Czech Republic;</a:t>
            </a:r>
            <a:endParaRPr lang="cs-CZ" dirty="0"/>
          </a:p>
          <a:p>
            <a:pPr lvl="2">
              <a:spcAft>
                <a:spcPts val="300"/>
              </a:spcAft>
              <a:buClr>
                <a:srgbClr val="ED1A3B"/>
              </a:buClr>
              <a:buFont typeface="Wingdings 3" pitchFamily="18" charset="2"/>
              <a:buChar char="u"/>
            </a:pPr>
            <a:r>
              <a:rPr lang="en-US" dirty="0"/>
              <a:t>must be started between 4 April 2020 and </a:t>
            </a:r>
            <a:r>
              <a:rPr lang="cs-CZ" smtClean="0"/>
              <a:t/>
            </a:r>
            <a:br>
              <a:rPr lang="cs-CZ" smtClean="0"/>
            </a:br>
            <a:r>
              <a:rPr lang="en-US" smtClean="0"/>
              <a:t>1 </a:t>
            </a:r>
            <a:r>
              <a:rPr lang="en-US" dirty="0"/>
              <a:t>September 2020; and</a:t>
            </a:r>
            <a:endParaRPr lang="cs-CZ" dirty="0"/>
          </a:p>
          <a:p>
            <a:pPr lvl="2">
              <a:spcAft>
                <a:spcPts val="300"/>
              </a:spcAft>
              <a:buClr>
                <a:srgbClr val="ED1A3B"/>
              </a:buClr>
              <a:buFont typeface="Wingdings 3" pitchFamily="18" charset="2"/>
              <a:buChar char="u"/>
            </a:pPr>
            <a:r>
              <a:rPr lang="en-US" dirty="0"/>
              <a:t>can last up to 36 months.</a:t>
            </a:r>
            <a:endParaRPr lang="cs-CZ" dirty="0"/>
          </a:p>
          <a:p>
            <a:r>
              <a:rPr lang="en-US" b="0" u="sng" dirty="0">
                <a:solidFill>
                  <a:schemeClr val="tx1"/>
                </a:solidFill>
              </a:rPr>
              <a:t>How to apply for support?</a:t>
            </a:r>
          </a:p>
          <a:p>
            <a:r>
              <a:rPr lang="en-US" b="0" dirty="0">
                <a:solidFill>
                  <a:schemeClr val="tx1"/>
                </a:solidFill>
              </a:rPr>
              <a:t>As of 3 April 2020, the support can be requested from the MPO by means of an </a:t>
            </a:r>
            <a:r>
              <a:rPr lang="en-US" b="0" dirty="0">
                <a:solidFill>
                  <a:schemeClr val="tx1"/>
                </a:solidFill>
                <a:hlinkClick r:id="rId2"/>
              </a:rPr>
              <a:t>official form available on the MPO website</a:t>
            </a:r>
            <a:r>
              <a:rPr lang="en-US" b="0" dirty="0">
                <a:solidFill>
                  <a:schemeClr val="tx1"/>
                </a:solidFill>
              </a:rPr>
              <a:t> and subsequent submission of the application via a data box. It is necessary to fill in the applicant's basic identification data, project description, including the planned costs and expected benefits. The MPO website also provides detailed instructions on how to complete the application form. It is necessary to fill in the applicant's basic identification data, project description, including planned costs. Mandatory attachments are the project proposal according to the tender documentation and the CV of the project solver.</a:t>
            </a:r>
          </a:p>
          <a:p>
            <a:r>
              <a:rPr lang="en-US" b="0" dirty="0">
                <a:solidFill>
                  <a:schemeClr val="tx1"/>
                </a:solidFill>
              </a:rPr>
              <a:t>Individual project proposals will be evaluated in terms of meeting the conditions of the public tender. In order to determine the ranking of projects, the evaluation by the Sub-Program Council for a minimum of two independent opponent reviews based on established and scored criteria will be decisive</a:t>
            </a:r>
            <a:r>
              <a:rPr lang="en-US" b="0" dirty="0" smtClean="0">
                <a:solidFill>
                  <a:schemeClr val="tx1"/>
                </a:solidFill>
              </a:rPr>
              <a:t>.</a:t>
            </a:r>
            <a:endParaRPr lang="cs-CZ" dirty="0"/>
          </a:p>
          <a:p>
            <a:endParaRPr lang="cs-CZ" b="0" dirty="0" smtClean="0">
              <a:solidFill>
                <a:schemeClr val="tx1"/>
              </a:solidFill>
            </a:endParaRPr>
          </a:p>
          <a:p>
            <a:r>
              <a:rPr lang="en-US" dirty="0">
                <a:solidFill>
                  <a:schemeClr val="tx1"/>
                </a:solidFill>
              </a:rPr>
              <a:t>COVID19 technology </a:t>
            </a:r>
            <a:r>
              <a:rPr lang="en-US" dirty="0" err="1">
                <a:solidFill>
                  <a:schemeClr val="tx1"/>
                </a:solidFill>
              </a:rPr>
              <a:t>programme</a:t>
            </a:r>
            <a:endParaRPr lang="en-US" b="0" dirty="0">
              <a:solidFill>
                <a:schemeClr val="tx1"/>
              </a:solidFill>
            </a:endParaRPr>
          </a:p>
          <a:p>
            <a:r>
              <a:rPr lang="en-US" b="0" dirty="0">
                <a:solidFill>
                  <a:schemeClr val="tx1"/>
                </a:solidFill>
              </a:rPr>
              <a:t>With this </a:t>
            </a:r>
            <a:r>
              <a:rPr lang="en-US" b="0" dirty="0" err="1">
                <a:solidFill>
                  <a:schemeClr val="tx1"/>
                </a:solidFill>
              </a:rPr>
              <a:t>programme</a:t>
            </a:r>
            <a:r>
              <a:rPr lang="en-US" b="0" dirty="0">
                <a:solidFill>
                  <a:schemeClr val="tx1"/>
                </a:solidFill>
              </a:rPr>
              <a:t> the Ministry of Industry and Trade wants to support the production of medical devices and the development of the deployment of new technologies to combat coronavirus infection.</a:t>
            </a:r>
          </a:p>
          <a:p>
            <a:r>
              <a:rPr lang="en-US" b="0" u="sng" dirty="0">
                <a:solidFill>
                  <a:schemeClr val="tx1"/>
                </a:solidFill>
              </a:rPr>
              <a:t>What is COVID19 technology </a:t>
            </a:r>
            <a:r>
              <a:rPr lang="en-US" b="0" u="sng" dirty="0" err="1">
                <a:solidFill>
                  <a:schemeClr val="tx1"/>
                </a:solidFill>
              </a:rPr>
              <a:t>programme</a:t>
            </a:r>
            <a:r>
              <a:rPr lang="en-US" b="0" u="sng" dirty="0">
                <a:solidFill>
                  <a:schemeClr val="tx1"/>
                </a:solidFill>
              </a:rPr>
              <a:t>?</a:t>
            </a:r>
          </a:p>
          <a:p>
            <a:r>
              <a:rPr lang="en-US" b="0" dirty="0">
                <a:solidFill>
                  <a:schemeClr val="tx1"/>
                </a:solidFill>
              </a:rPr>
              <a:t>This subsidy program is intended to support projects directly related to the fight against </a:t>
            </a:r>
            <a:r>
              <a:rPr lang="en-US" b="0" dirty="0" smtClean="0">
                <a:solidFill>
                  <a:schemeClr val="tx1"/>
                </a:solidFill>
              </a:rPr>
              <a:t>the</a:t>
            </a:r>
            <a:endParaRPr lang="en-US" b="0" dirty="0">
              <a:solidFill>
                <a:schemeClr val="tx1"/>
              </a:solidFill>
            </a:endParaRPr>
          </a:p>
        </p:txBody>
      </p:sp>
      <p:sp>
        <p:nvSpPr>
          <p:cNvPr id="5" name="Text Placeholder 1"/>
          <p:cNvSpPr txBox="1">
            <a:spLocks/>
          </p:cNvSpPr>
          <p:nvPr/>
        </p:nvSpPr>
        <p:spPr bwMode="gray">
          <a:xfrm>
            <a:off x="3924538" y="1398587"/>
            <a:ext cx="2916000" cy="7665900"/>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r>
              <a:rPr lang="en-US" b="0" dirty="0">
                <a:solidFill>
                  <a:schemeClr val="tx1"/>
                </a:solidFill>
              </a:rPr>
              <a:t>further spread of coronavirus. The aid is intended for the purchase of machines for the production of medical devices</a:t>
            </a:r>
            <a:r>
              <a:rPr lang="en-US" b="0" dirty="0" smtClean="0">
                <a:solidFill>
                  <a:schemeClr val="tx1"/>
                </a:solidFill>
              </a:rPr>
              <a:t>.</a:t>
            </a:r>
            <a:endParaRPr lang="cs-CZ" b="0" dirty="0" smtClean="0">
              <a:solidFill>
                <a:schemeClr val="tx1"/>
              </a:solidFill>
            </a:endParaRPr>
          </a:p>
          <a:p>
            <a:r>
              <a:rPr lang="en-US" b="0" u="sng" dirty="0">
                <a:solidFill>
                  <a:schemeClr val="tx1"/>
                </a:solidFill>
              </a:rPr>
              <a:t>What can you gain from the </a:t>
            </a:r>
            <a:r>
              <a:rPr lang="en-US" b="0" u="sng" dirty="0" err="1">
                <a:solidFill>
                  <a:schemeClr val="tx1"/>
                </a:solidFill>
              </a:rPr>
              <a:t>programme</a:t>
            </a:r>
            <a:r>
              <a:rPr lang="en-US" b="0" u="sng" dirty="0">
                <a:solidFill>
                  <a:schemeClr val="tx1"/>
                </a:solidFill>
              </a:rPr>
              <a:t>?</a:t>
            </a:r>
          </a:p>
          <a:p>
            <a:r>
              <a:rPr lang="en-US" b="0" dirty="0">
                <a:solidFill>
                  <a:schemeClr val="tx1"/>
                </a:solidFill>
              </a:rPr>
              <a:t>Within the COVID19 technology </a:t>
            </a:r>
            <a:r>
              <a:rPr lang="en-US" b="0" dirty="0" err="1">
                <a:solidFill>
                  <a:schemeClr val="tx1"/>
                </a:solidFill>
              </a:rPr>
              <a:t>programme</a:t>
            </a:r>
            <a:r>
              <a:rPr lang="en-US" b="0" dirty="0">
                <a:solidFill>
                  <a:schemeClr val="tx1"/>
                </a:solidFill>
              </a:rPr>
              <a:t> you can apply for support from CZK 250 thousand up to CZK 20 million and to apply expenditures retroactively from 1 February 2020. The aid amount will reach a maximum of 45% of the eligible costs for small enterprises and 35% of the eligible costs for medium-sized enterprises. This support may be used for the acquisition of new technological equipment and equipment and for the support of the production of medical products or other activities directly related to the direct fight against COVID-19.</a:t>
            </a:r>
          </a:p>
          <a:p>
            <a:r>
              <a:rPr lang="en-US" b="0" u="sng" dirty="0">
                <a:solidFill>
                  <a:schemeClr val="tx1"/>
                </a:solidFill>
              </a:rPr>
              <a:t>Who can draw on this </a:t>
            </a:r>
            <a:r>
              <a:rPr lang="en-US" b="0" u="sng" dirty="0" err="1">
                <a:solidFill>
                  <a:schemeClr val="tx1"/>
                </a:solidFill>
              </a:rPr>
              <a:t>programme</a:t>
            </a:r>
            <a:r>
              <a:rPr lang="en-US" b="0" u="sng" dirty="0">
                <a:solidFill>
                  <a:schemeClr val="tx1"/>
                </a:solidFill>
              </a:rPr>
              <a:t>?</a:t>
            </a:r>
          </a:p>
          <a:p>
            <a:r>
              <a:rPr lang="en-US" b="0" dirty="0">
                <a:solidFill>
                  <a:schemeClr val="tx1"/>
                </a:solidFill>
              </a:rPr>
              <a:t>This </a:t>
            </a:r>
            <a:r>
              <a:rPr lang="en-US" b="0" dirty="0" err="1">
                <a:solidFill>
                  <a:schemeClr val="tx1"/>
                </a:solidFill>
              </a:rPr>
              <a:t>programme</a:t>
            </a:r>
            <a:r>
              <a:rPr lang="en-US" b="0" dirty="0">
                <a:solidFill>
                  <a:schemeClr val="tx1"/>
                </a:solidFill>
              </a:rPr>
              <a:t> is designed for SMEs.</a:t>
            </a:r>
          </a:p>
          <a:p>
            <a:r>
              <a:rPr lang="en-US" b="0" u="sng" dirty="0">
                <a:solidFill>
                  <a:schemeClr val="tx1"/>
                </a:solidFill>
              </a:rPr>
              <a:t>How much can be drawn within the </a:t>
            </a:r>
            <a:r>
              <a:rPr lang="en-US" b="0" u="sng" dirty="0" err="1">
                <a:solidFill>
                  <a:schemeClr val="tx1"/>
                </a:solidFill>
              </a:rPr>
              <a:t>programme</a:t>
            </a:r>
            <a:r>
              <a:rPr lang="en-US" b="0" u="sng" dirty="0">
                <a:solidFill>
                  <a:schemeClr val="tx1"/>
                </a:solidFill>
              </a:rPr>
              <a:t>?</a:t>
            </a:r>
          </a:p>
          <a:p>
            <a:r>
              <a:rPr lang="en-US" b="0" dirty="0">
                <a:solidFill>
                  <a:schemeClr val="tx1"/>
                </a:solidFill>
              </a:rPr>
              <a:t>CZK 300 million is earmarked for the whole program; you can apply for CZK 250 thousand up to CZK  20 million.</a:t>
            </a:r>
          </a:p>
          <a:p>
            <a:r>
              <a:rPr lang="en-US" b="0" u="sng" dirty="0">
                <a:solidFill>
                  <a:schemeClr val="tx1"/>
                </a:solidFill>
              </a:rPr>
              <a:t>What are conditions of the </a:t>
            </a:r>
            <a:r>
              <a:rPr lang="en-US" b="0" u="sng" dirty="0" err="1">
                <a:solidFill>
                  <a:schemeClr val="tx1"/>
                </a:solidFill>
              </a:rPr>
              <a:t>programme</a:t>
            </a:r>
            <a:r>
              <a:rPr lang="en-US" b="0" u="sng" dirty="0" smtClean="0">
                <a:solidFill>
                  <a:schemeClr val="tx1"/>
                </a:solidFill>
              </a:rPr>
              <a:t>?</a:t>
            </a:r>
            <a:endParaRPr lang="en-US" b="0" dirty="0">
              <a:solidFill>
                <a:schemeClr val="tx1"/>
              </a:solidFill>
            </a:endParaRPr>
          </a:p>
          <a:p>
            <a:pPr lvl="2">
              <a:spcAft>
                <a:spcPts val="300"/>
              </a:spcAft>
              <a:buClr>
                <a:srgbClr val="ED1A3B"/>
              </a:buClr>
              <a:buFont typeface="Wingdings 3" pitchFamily="18" charset="2"/>
              <a:buChar char="u"/>
            </a:pPr>
            <a:r>
              <a:rPr lang="cs-CZ" dirty="0" err="1" smtClean="0"/>
              <a:t>The</a:t>
            </a:r>
            <a:r>
              <a:rPr lang="cs-CZ" dirty="0" smtClean="0"/>
              <a:t> </a:t>
            </a:r>
            <a:r>
              <a:rPr lang="cs-CZ" dirty="0" err="1" smtClean="0"/>
              <a:t>project</a:t>
            </a:r>
            <a:r>
              <a:rPr lang="cs-CZ" dirty="0" smtClean="0"/>
              <a:t> </a:t>
            </a:r>
            <a:r>
              <a:rPr lang="en-US" dirty="0" smtClean="0"/>
              <a:t>is </a:t>
            </a:r>
            <a:r>
              <a:rPr lang="en-US" dirty="0"/>
              <a:t>realized in the Czech Republic, outside NUTS 2 </a:t>
            </a:r>
            <a:r>
              <a:rPr lang="en-US" dirty="0" smtClean="0"/>
              <a:t>Prague</a:t>
            </a:r>
            <a:r>
              <a:rPr lang="cs-CZ" dirty="0" smtClean="0"/>
              <a:t>. </a:t>
            </a:r>
            <a:endParaRPr lang="cs-CZ" dirty="0"/>
          </a:p>
          <a:p>
            <a:pPr lvl="2">
              <a:spcAft>
                <a:spcPts val="300"/>
              </a:spcAft>
              <a:buClr>
                <a:srgbClr val="ED1A3B"/>
              </a:buClr>
              <a:buFont typeface="Wingdings 3" pitchFamily="18" charset="2"/>
              <a:buChar char="u"/>
            </a:pPr>
            <a:r>
              <a:rPr lang="cs-CZ" dirty="0"/>
              <a:t>P</a:t>
            </a:r>
            <a:r>
              <a:rPr lang="en-US" dirty="0" err="1" smtClean="0"/>
              <a:t>roject</a:t>
            </a:r>
            <a:r>
              <a:rPr lang="en-US" dirty="0" smtClean="0"/>
              <a:t> </a:t>
            </a:r>
            <a:r>
              <a:rPr lang="en-US" dirty="0"/>
              <a:t>costs must be incurred to support the diversification of production to help combat COVID 19 and address the consequences of its dissemination or, in the same context, the purchase of new technologies, equipment and software with a direct link</a:t>
            </a:r>
          </a:p>
          <a:p>
            <a:pPr lvl="2">
              <a:spcAft>
                <a:spcPts val="300"/>
              </a:spcAft>
              <a:buClr>
                <a:srgbClr val="ED1A3B"/>
              </a:buClr>
              <a:buFont typeface="Wingdings 3" pitchFamily="18" charset="2"/>
              <a:buChar char="u"/>
            </a:pPr>
            <a:r>
              <a:rPr lang="cs-CZ" dirty="0" err="1" smtClean="0"/>
              <a:t>The</a:t>
            </a:r>
            <a:r>
              <a:rPr lang="cs-CZ" dirty="0" smtClean="0"/>
              <a:t> </a:t>
            </a:r>
            <a:r>
              <a:rPr lang="cs-CZ" dirty="0" err="1" smtClean="0"/>
              <a:t>project</a:t>
            </a:r>
            <a:r>
              <a:rPr lang="cs-CZ" dirty="0" smtClean="0"/>
              <a:t> </a:t>
            </a:r>
            <a:r>
              <a:rPr lang="en-US" dirty="0" smtClean="0"/>
              <a:t>must </a:t>
            </a:r>
            <a:r>
              <a:rPr lang="en-US" dirty="0"/>
              <a:t>be aimed at supporting the production of medical products, or otherwise related to the fight against COVID-19, or address the consequences of a pandemic impact</a:t>
            </a:r>
            <a:r>
              <a:rPr lang="en-US" dirty="0" smtClean="0"/>
              <a:t>.</a:t>
            </a:r>
            <a:endParaRPr lang="cs-CZ" dirty="0" smtClean="0"/>
          </a:p>
          <a:p>
            <a:pPr lvl="2">
              <a:spcAft>
                <a:spcPts val="300"/>
              </a:spcAft>
              <a:buClr>
                <a:srgbClr val="ED1A3B"/>
              </a:buClr>
              <a:buFont typeface="Wingdings 3" pitchFamily="18" charset="2"/>
              <a:buChar char="u"/>
            </a:pPr>
            <a:r>
              <a:rPr lang="en-GB" dirty="0"/>
              <a:t>The applicant is obliged to publish the Financial Statements in the Commercial Register or to submit a proposal for entry in the Commercial Register. This obligation does not apply to projects with the required subsidy below CZK 2.5 million, inclusive</a:t>
            </a:r>
            <a:r>
              <a:rPr lang="en-GB" dirty="0" smtClean="0"/>
              <a:t>.</a:t>
            </a:r>
            <a:endParaRPr lang="cs-CZ" dirty="0" smtClean="0"/>
          </a:p>
          <a:p>
            <a:r>
              <a:rPr lang="en-US" b="0" u="sng" dirty="0">
                <a:solidFill>
                  <a:schemeClr val="tx1"/>
                </a:solidFill>
              </a:rPr>
              <a:t>How to apply for support?</a:t>
            </a:r>
          </a:p>
          <a:p>
            <a:r>
              <a:rPr lang="en-US" b="0" dirty="0">
                <a:solidFill>
                  <a:schemeClr val="tx1"/>
                </a:solidFill>
              </a:rPr>
              <a:t>Support will be available through a form published on the website of the Ministry of Industry </a:t>
            </a:r>
            <a:r>
              <a:rPr lang="en-US" b="0" dirty="0" smtClean="0">
                <a:solidFill>
                  <a:schemeClr val="tx1"/>
                </a:solidFill>
              </a:rPr>
              <a:t>and</a:t>
            </a:r>
          </a:p>
          <a:p>
            <a:pPr marL="0" lvl="2" indent="0">
              <a:spcAft>
                <a:spcPts val="300"/>
              </a:spcAft>
              <a:buClr>
                <a:srgbClr val="ED1A3B"/>
              </a:buClr>
              <a:buNone/>
            </a:pPr>
            <a:endParaRPr lang="en-US" dirty="0"/>
          </a:p>
          <a:p>
            <a:endParaRPr lang="en-US" b="0" dirty="0">
              <a:solidFill>
                <a:schemeClr val="tx1"/>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
        <p:nvSpPr>
          <p:cNvPr id="8" name="TextovéPole 7"/>
          <p:cNvSpPr txBox="1"/>
          <p:nvPr/>
        </p:nvSpPr>
        <p:spPr>
          <a:xfrm>
            <a:off x="1335505" y="10082468"/>
            <a:ext cx="4331368" cy="123111"/>
          </a:xfrm>
          <a:prstGeom prst="rect">
            <a:avLst/>
          </a:prstGeom>
          <a:noFill/>
        </p:spPr>
        <p:txBody>
          <a:bodyPr wrap="square" lIns="0" tIns="0" rIns="0" bIns="0" rtlCol="0">
            <a:spAutoFit/>
          </a:bodyPr>
          <a:lstStyle/>
          <a:p>
            <a:r>
              <a:rPr lang="cs-CZ" sz="800" i="1" dirty="0" smtClean="0"/>
              <a:t>Source: ČTK</a:t>
            </a:r>
            <a:r>
              <a:rPr lang="cs-CZ" sz="800" i="1" dirty="0"/>
              <a:t>, ČMZRB, investicniweb.cz, MZV, </a:t>
            </a:r>
            <a:r>
              <a:rPr lang="cs-CZ" sz="800" i="1" dirty="0" smtClean="0"/>
              <a:t>MPSV, MPO</a:t>
            </a:r>
          </a:p>
        </p:txBody>
      </p:sp>
    </p:spTree>
    <p:extLst>
      <p:ext uri="{BB962C8B-B14F-4D97-AF65-F5344CB8AC3E}">
        <p14:creationId xmlns:p14="http://schemas.microsoft.com/office/powerpoint/2010/main" val="15514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20725" y="1398588"/>
            <a:ext cx="2916000" cy="8031740"/>
          </a:xfrm>
        </p:spPr>
        <p:txBody>
          <a:bodyPr/>
          <a:lstStyle/>
          <a:p>
            <a:r>
              <a:rPr lang="en-US" b="0" dirty="0">
                <a:solidFill>
                  <a:schemeClr val="tx1"/>
                </a:solidFill>
              </a:rPr>
              <a:t>Trade. </a:t>
            </a:r>
            <a:r>
              <a:rPr lang="en-GB" b="0" dirty="0">
                <a:solidFill>
                  <a:schemeClr val="tx1"/>
                </a:solidFill>
              </a:rPr>
              <a:t>The support was launched on 15 April 2020 and the application are available from 4 May.</a:t>
            </a:r>
            <a:endParaRPr lang="en-US" b="0" dirty="0">
              <a:solidFill>
                <a:schemeClr val="tx1"/>
              </a:solidFill>
            </a:endParaRPr>
          </a:p>
          <a:p>
            <a:endParaRPr lang="cs-CZ" dirty="0" smtClean="0">
              <a:solidFill>
                <a:schemeClr val="tx1"/>
              </a:solidFill>
            </a:endParaRPr>
          </a:p>
          <a:p>
            <a:r>
              <a:rPr lang="en-US" dirty="0" smtClean="0">
                <a:solidFill>
                  <a:schemeClr val="tx1"/>
                </a:solidFill>
              </a:rPr>
              <a:t>COVID </a:t>
            </a:r>
            <a:r>
              <a:rPr lang="en-US" dirty="0">
                <a:solidFill>
                  <a:schemeClr val="tx1"/>
                </a:solidFill>
              </a:rPr>
              <a:t>innovation voucher</a:t>
            </a:r>
            <a:endParaRPr lang="en-US" b="0" dirty="0">
              <a:solidFill>
                <a:schemeClr val="tx1"/>
              </a:solidFill>
            </a:endParaRPr>
          </a:p>
          <a:p>
            <a:r>
              <a:rPr lang="en-US" b="0" dirty="0">
                <a:solidFill>
                  <a:schemeClr val="tx1"/>
                </a:solidFill>
              </a:rPr>
              <a:t>The aim of the COVID innovation voucher </a:t>
            </a:r>
            <a:r>
              <a:rPr lang="en-US" b="0" dirty="0" err="1">
                <a:solidFill>
                  <a:schemeClr val="tx1"/>
                </a:solidFill>
              </a:rPr>
              <a:t>programme</a:t>
            </a:r>
            <a:r>
              <a:rPr lang="en-US" b="0" dirty="0">
                <a:solidFill>
                  <a:schemeClr val="tx1"/>
                </a:solidFill>
              </a:rPr>
              <a:t> is to launch or intensify innovative business activities in the fight against COVID19. The </a:t>
            </a:r>
            <a:r>
              <a:rPr lang="en-US" b="0" dirty="0" err="1">
                <a:solidFill>
                  <a:schemeClr val="tx1"/>
                </a:solidFill>
              </a:rPr>
              <a:t>programme</a:t>
            </a:r>
            <a:r>
              <a:rPr lang="en-US" b="0" dirty="0">
                <a:solidFill>
                  <a:schemeClr val="tx1"/>
                </a:solidFill>
              </a:rPr>
              <a:t> thus focuses primarily on projects that are designed to combat or prevent COVID19.</a:t>
            </a:r>
          </a:p>
          <a:p>
            <a:r>
              <a:rPr lang="en-US" b="0" u="sng" dirty="0">
                <a:solidFill>
                  <a:schemeClr val="tx1"/>
                </a:solidFill>
              </a:rPr>
              <a:t>What is Innovation voucher COVID?</a:t>
            </a:r>
          </a:p>
          <a:p>
            <a:r>
              <a:rPr lang="en-US" b="0" dirty="0">
                <a:solidFill>
                  <a:schemeClr val="tx1"/>
                </a:solidFill>
              </a:rPr>
              <a:t>Innovative vouchers COVID offer support to businesses that help fight coronavirus. The subsidy can be used for:</a:t>
            </a:r>
          </a:p>
          <a:p>
            <a:pPr lvl="2">
              <a:spcAft>
                <a:spcPts val="300"/>
              </a:spcAft>
              <a:buClr>
                <a:srgbClr val="ED1A3B"/>
              </a:buClr>
              <a:buFont typeface="Wingdings 3" pitchFamily="18" charset="2"/>
              <a:buChar char="u"/>
            </a:pPr>
            <a:r>
              <a:rPr lang="cs-CZ" dirty="0" err="1"/>
              <a:t>measurement</a:t>
            </a:r>
            <a:r>
              <a:rPr lang="cs-CZ" dirty="0"/>
              <a:t>, </a:t>
            </a:r>
            <a:r>
              <a:rPr lang="cs-CZ" dirty="0" err="1"/>
              <a:t>diagnosis</a:t>
            </a:r>
            <a:r>
              <a:rPr lang="cs-CZ" dirty="0"/>
              <a:t>, </a:t>
            </a:r>
            <a:r>
              <a:rPr lang="cs-CZ" dirty="0" err="1"/>
              <a:t>testing</a:t>
            </a:r>
            <a:r>
              <a:rPr lang="cs-CZ" dirty="0"/>
              <a:t>, </a:t>
            </a:r>
            <a:r>
              <a:rPr lang="cs-CZ" dirty="0" err="1"/>
              <a:t>examination</a:t>
            </a:r>
            <a:r>
              <a:rPr lang="cs-CZ" dirty="0"/>
              <a:t>, </a:t>
            </a:r>
            <a:r>
              <a:rPr lang="cs-CZ" dirty="0" err="1"/>
              <a:t>analysis</a:t>
            </a:r>
            <a:r>
              <a:rPr lang="cs-CZ" dirty="0"/>
              <a:t>, </a:t>
            </a:r>
            <a:r>
              <a:rPr lang="cs-CZ" dirty="0" err="1"/>
              <a:t>verification</a:t>
            </a:r>
            <a:r>
              <a:rPr lang="cs-CZ" dirty="0"/>
              <a:t>, </a:t>
            </a:r>
            <a:r>
              <a:rPr lang="cs-CZ" dirty="0" err="1"/>
              <a:t>product</a:t>
            </a:r>
            <a:r>
              <a:rPr lang="cs-CZ" dirty="0"/>
              <a:t> </a:t>
            </a:r>
            <a:r>
              <a:rPr lang="cs-CZ" dirty="0" err="1"/>
              <a:t>certification</a:t>
            </a:r>
            <a:r>
              <a:rPr lang="cs-CZ" dirty="0"/>
              <a:t>;</a:t>
            </a:r>
          </a:p>
          <a:p>
            <a:pPr lvl="2">
              <a:spcAft>
                <a:spcPts val="300"/>
              </a:spcAft>
              <a:buClr>
                <a:srgbClr val="ED1A3B"/>
              </a:buClr>
              <a:buFont typeface="Wingdings 3" pitchFamily="18" charset="2"/>
              <a:buChar char="u"/>
            </a:pPr>
            <a:r>
              <a:rPr lang="en-US" dirty="0"/>
              <a:t>calculations, design of new systems, technological processes, unique design solutions;</a:t>
            </a:r>
          </a:p>
          <a:p>
            <a:pPr lvl="2">
              <a:spcAft>
                <a:spcPts val="300"/>
              </a:spcAft>
              <a:buClr>
                <a:srgbClr val="ED1A3B"/>
              </a:buClr>
              <a:buFont typeface="Wingdings 3" pitchFamily="18" charset="2"/>
              <a:buChar char="u"/>
            </a:pPr>
            <a:r>
              <a:rPr lang="en-US" dirty="0"/>
              <a:t>modelling, software development, hardware, material, equipment, system elements;</a:t>
            </a:r>
          </a:p>
          <a:p>
            <a:pPr lvl="2">
              <a:spcAft>
                <a:spcPts val="300"/>
              </a:spcAft>
              <a:buClr>
                <a:srgbClr val="ED1A3B"/>
              </a:buClr>
              <a:buFont typeface="Wingdings 3" pitchFamily="18" charset="2"/>
              <a:buChar char="u"/>
            </a:pPr>
            <a:r>
              <a:rPr lang="cs-CZ" dirty="0" err="1">
                <a:solidFill>
                  <a:srgbClr val="404040"/>
                </a:solidFill>
              </a:rPr>
              <a:t>optimization</a:t>
            </a:r>
            <a:r>
              <a:rPr lang="cs-CZ" dirty="0">
                <a:solidFill>
                  <a:srgbClr val="404040"/>
                </a:solidFill>
              </a:rPr>
              <a:t> </a:t>
            </a:r>
            <a:r>
              <a:rPr lang="cs-CZ" dirty="0" err="1">
                <a:solidFill>
                  <a:srgbClr val="404040"/>
                </a:solidFill>
              </a:rPr>
              <a:t>of</a:t>
            </a:r>
            <a:r>
              <a:rPr lang="cs-CZ" dirty="0">
                <a:solidFill>
                  <a:srgbClr val="404040"/>
                </a:solidFill>
              </a:rPr>
              <a:t> </a:t>
            </a:r>
            <a:r>
              <a:rPr lang="cs-CZ" dirty="0" err="1">
                <a:solidFill>
                  <a:srgbClr val="404040"/>
                </a:solidFill>
              </a:rPr>
              <a:t>processes</a:t>
            </a:r>
            <a:r>
              <a:rPr lang="cs-CZ" dirty="0">
                <a:solidFill>
                  <a:srgbClr val="404040"/>
                </a:solidFill>
              </a:rPr>
              <a:t>, </a:t>
            </a:r>
            <a:r>
              <a:rPr lang="cs-CZ" dirty="0" err="1">
                <a:solidFill>
                  <a:srgbClr val="404040"/>
                </a:solidFill>
              </a:rPr>
              <a:t>product</a:t>
            </a:r>
            <a:r>
              <a:rPr lang="cs-CZ" dirty="0">
                <a:solidFill>
                  <a:srgbClr val="404040"/>
                </a:solidFill>
              </a:rPr>
              <a:t> </a:t>
            </a:r>
            <a:r>
              <a:rPr lang="cs-CZ" dirty="0" err="1">
                <a:solidFill>
                  <a:srgbClr val="404040"/>
                </a:solidFill>
              </a:rPr>
              <a:t>properties</a:t>
            </a:r>
            <a:r>
              <a:rPr lang="cs-CZ" dirty="0">
                <a:solidFill>
                  <a:srgbClr val="404040"/>
                </a:solidFill>
              </a:rPr>
              <a:t>, </a:t>
            </a:r>
            <a:r>
              <a:rPr lang="cs-CZ" dirty="0" err="1"/>
              <a:t>services</a:t>
            </a:r>
            <a:r>
              <a:rPr lang="cs-CZ" dirty="0"/>
              <a:t>, </a:t>
            </a:r>
            <a:r>
              <a:rPr lang="cs-CZ" dirty="0" err="1"/>
              <a:t>methods</a:t>
            </a:r>
            <a:r>
              <a:rPr lang="cs-CZ" dirty="0"/>
              <a:t>, </a:t>
            </a:r>
            <a:r>
              <a:rPr lang="cs-CZ" dirty="0" err="1"/>
              <a:t>parameters</a:t>
            </a:r>
            <a:r>
              <a:rPr lang="cs-CZ" dirty="0"/>
              <a:t>, </a:t>
            </a:r>
            <a:r>
              <a:rPr lang="cs-CZ" dirty="0" err="1"/>
              <a:t>etc</a:t>
            </a:r>
            <a:r>
              <a:rPr lang="cs-CZ" dirty="0"/>
              <a:t>.</a:t>
            </a:r>
          </a:p>
          <a:p>
            <a:r>
              <a:rPr lang="en-US" b="0" u="sng" dirty="0">
                <a:solidFill>
                  <a:schemeClr val="tx1"/>
                </a:solidFill>
              </a:rPr>
              <a:t>What can you gain from the </a:t>
            </a:r>
            <a:r>
              <a:rPr lang="en-US" b="0" u="sng" dirty="0" err="1">
                <a:solidFill>
                  <a:schemeClr val="tx1"/>
                </a:solidFill>
              </a:rPr>
              <a:t>programme</a:t>
            </a:r>
            <a:r>
              <a:rPr lang="en-US" b="0" u="sng" dirty="0">
                <a:solidFill>
                  <a:schemeClr val="tx1"/>
                </a:solidFill>
              </a:rPr>
              <a:t>?</a:t>
            </a:r>
          </a:p>
          <a:p>
            <a:r>
              <a:rPr lang="en-US" b="0" dirty="0">
                <a:solidFill>
                  <a:schemeClr val="tx1"/>
                </a:solidFill>
              </a:rPr>
              <a:t>Financial subsidy of 50 - 85% of eligible expenditure.</a:t>
            </a:r>
          </a:p>
          <a:p>
            <a:r>
              <a:rPr lang="en-US" b="0" u="sng" dirty="0">
                <a:solidFill>
                  <a:schemeClr val="tx1"/>
                </a:solidFill>
              </a:rPr>
              <a:t>Who can draw on this </a:t>
            </a:r>
            <a:r>
              <a:rPr lang="en-US" b="0" u="sng" dirty="0" err="1">
                <a:solidFill>
                  <a:schemeClr val="tx1"/>
                </a:solidFill>
              </a:rPr>
              <a:t>programme</a:t>
            </a:r>
            <a:r>
              <a:rPr lang="en-US" b="0" u="sng" dirty="0">
                <a:solidFill>
                  <a:schemeClr val="tx1"/>
                </a:solidFill>
              </a:rPr>
              <a:t>?</a:t>
            </a:r>
          </a:p>
          <a:p>
            <a:r>
              <a:rPr lang="en-US" b="0" dirty="0">
                <a:solidFill>
                  <a:schemeClr val="tx1"/>
                </a:solidFill>
              </a:rPr>
              <a:t>This </a:t>
            </a:r>
            <a:r>
              <a:rPr lang="en-US" b="0" dirty="0" err="1">
                <a:solidFill>
                  <a:schemeClr val="tx1"/>
                </a:solidFill>
              </a:rPr>
              <a:t>programme</a:t>
            </a:r>
            <a:r>
              <a:rPr lang="en-US" b="0" dirty="0">
                <a:solidFill>
                  <a:schemeClr val="tx1"/>
                </a:solidFill>
              </a:rPr>
              <a:t> is designed for SMEs.</a:t>
            </a:r>
          </a:p>
          <a:p>
            <a:r>
              <a:rPr lang="en-US" b="0" u="sng" dirty="0">
                <a:solidFill>
                  <a:schemeClr val="tx1"/>
                </a:solidFill>
              </a:rPr>
              <a:t>How much can be drawn within the </a:t>
            </a:r>
            <a:r>
              <a:rPr lang="en-US" b="0" u="sng" dirty="0" err="1">
                <a:solidFill>
                  <a:schemeClr val="tx1"/>
                </a:solidFill>
              </a:rPr>
              <a:t>programme</a:t>
            </a:r>
            <a:r>
              <a:rPr lang="en-US" b="0" u="sng" dirty="0">
                <a:solidFill>
                  <a:schemeClr val="tx1"/>
                </a:solidFill>
              </a:rPr>
              <a:t>?</a:t>
            </a:r>
          </a:p>
          <a:p>
            <a:r>
              <a:rPr lang="en-US" b="0" dirty="0">
                <a:solidFill>
                  <a:schemeClr val="tx1"/>
                </a:solidFill>
              </a:rPr>
              <a:t>Under the program the applicant can obtain from CZK 50 thousand up to CZK 1 million per project. The percentage of aid will reach 50-85% of the eligible expenditure.</a:t>
            </a:r>
          </a:p>
          <a:p>
            <a:r>
              <a:rPr lang="en-US" b="0" u="sng" dirty="0">
                <a:solidFill>
                  <a:schemeClr val="tx1"/>
                </a:solidFill>
              </a:rPr>
              <a:t>What are conditions of the </a:t>
            </a:r>
            <a:r>
              <a:rPr lang="en-US" b="0" u="sng" dirty="0" err="1">
                <a:solidFill>
                  <a:schemeClr val="tx1"/>
                </a:solidFill>
              </a:rPr>
              <a:t>programme</a:t>
            </a:r>
            <a:r>
              <a:rPr lang="en-US" b="0" u="sng" dirty="0">
                <a:solidFill>
                  <a:schemeClr val="tx1"/>
                </a:solidFill>
              </a:rPr>
              <a:t>?</a:t>
            </a:r>
          </a:p>
          <a:p>
            <a:r>
              <a:rPr lang="en-US" b="0" dirty="0">
                <a:solidFill>
                  <a:schemeClr val="tx1"/>
                </a:solidFill>
              </a:rPr>
              <a:t>The project to which the subsidy project applies must be carried out outside NUTS 2 Prague.</a:t>
            </a:r>
          </a:p>
          <a:p>
            <a:r>
              <a:rPr lang="en-US" b="0" u="sng" dirty="0">
                <a:solidFill>
                  <a:schemeClr val="tx1"/>
                </a:solidFill>
              </a:rPr>
              <a:t>How to apply for support?</a:t>
            </a:r>
          </a:p>
          <a:p>
            <a:r>
              <a:rPr lang="en-US" b="0" dirty="0">
                <a:solidFill>
                  <a:schemeClr val="tx1"/>
                </a:solidFill>
              </a:rPr>
              <a:t>This is not yet known.</a:t>
            </a:r>
          </a:p>
          <a:p>
            <a:pPr marL="0" lvl="2" indent="0">
              <a:spcAft>
                <a:spcPts val="300"/>
              </a:spcAft>
              <a:buClr>
                <a:srgbClr val="ED1A3B"/>
              </a:buClr>
              <a:buNone/>
            </a:pPr>
            <a:endParaRPr lang="en-US" b="0" dirty="0">
              <a:solidFill>
                <a:schemeClr val="tx1"/>
              </a:solidFill>
            </a:endParaRPr>
          </a:p>
        </p:txBody>
      </p:sp>
      <p:sp>
        <p:nvSpPr>
          <p:cNvPr id="5" name="Text Placeholder 1"/>
          <p:cNvSpPr txBox="1">
            <a:spLocks/>
          </p:cNvSpPr>
          <p:nvPr/>
        </p:nvSpPr>
        <p:spPr bwMode="gray">
          <a:xfrm>
            <a:off x="3924538" y="1398587"/>
            <a:ext cx="2916000" cy="7665900"/>
          </a:xfrm>
          <a:prstGeom prst="rect">
            <a:avLst/>
          </a:prstGeom>
        </p:spPr>
        <p:txBody>
          <a:bodyPr lIns="0" tIns="0" rIns="0" bIns="0"/>
          <a:lstStyle>
            <a:lvl1pPr marL="0" indent="0" algn="l" defTabSz="1043056" rtl="0" eaLnBrk="1" latinLnBrk="0" hangingPunct="1">
              <a:lnSpc>
                <a:spcPct val="100000"/>
              </a:lnSpc>
              <a:spcBef>
                <a:spcPts val="0"/>
              </a:spcBef>
              <a:spcAft>
                <a:spcPts val="600"/>
              </a:spcAft>
              <a:buFont typeface="Arial" pitchFamily="34" charset="0"/>
              <a:buNone/>
              <a:defRPr sz="1000" b="1" kern="1200">
                <a:solidFill>
                  <a:schemeClr val="tx2"/>
                </a:solidFill>
                <a:latin typeface="+mn-lt"/>
                <a:ea typeface="+mn-ea"/>
                <a:cs typeface="+mn-cs"/>
              </a:defRPr>
            </a:lvl1pPr>
            <a:lvl2pPr marL="0" indent="0" algn="l" defTabSz="1043056" rtl="0" eaLnBrk="1" latinLnBrk="0" hangingPunct="1">
              <a:lnSpc>
                <a:spcPct val="100000"/>
              </a:lnSpc>
              <a:spcBef>
                <a:spcPts val="0"/>
              </a:spcBef>
              <a:spcAft>
                <a:spcPts val="600"/>
              </a:spcAft>
              <a:buFont typeface="Arial" pitchFamily="34" charset="0"/>
              <a:buNone/>
              <a:defRPr sz="1000" kern="1200">
                <a:solidFill>
                  <a:schemeClr val="tx1"/>
                </a:solidFill>
                <a:latin typeface="+mn-lt"/>
                <a:ea typeface="+mn-ea"/>
                <a:cs typeface="+mn-cs"/>
              </a:defRPr>
            </a:lvl2pPr>
            <a:lvl3pPr marL="179388"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3pPr>
            <a:lvl4pPr marL="357188" indent="-177800"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4pPr>
            <a:lvl5pPr marL="536575" indent="-179388" algn="l" defTabSz="1043056" rtl="0" eaLnBrk="1" latinLnBrk="0" hangingPunct="1">
              <a:lnSpc>
                <a:spcPct val="100000"/>
              </a:lnSpc>
              <a:spcBef>
                <a:spcPts val="0"/>
              </a:spcBef>
              <a:spcAft>
                <a:spcPts val="600"/>
              </a:spcAft>
              <a:buFont typeface="Trebuchet MS" pitchFamily="34" charset="0"/>
              <a:buChar char="–"/>
              <a:defRPr sz="1000" kern="1200">
                <a:solidFill>
                  <a:schemeClr val="tx1"/>
                </a:solidFill>
                <a:latin typeface="+mn-lt"/>
                <a:ea typeface="+mn-ea"/>
                <a:cs typeface="+mn-cs"/>
              </a:defRPr>
            </a:lvl5pPr>
            <a:lvl6pPr marL="541338" indent="0" algn="l" defTabSz="1043056" rtl="0" eaLnBrk="1" latinLnBrk="0" hangingPunct="1">
              <a:lnSpc>
                <a:spcPct val="100000"/>
              </a:lnSpc>
              <a:spcBef>
                <a:spcPts val="0"/>
              </a:spcBef>
              <a:spcAft>
                <a:spcPts val="600"/>
              </a:spcAft>
              <a:buFont typeface="Trebuchet MS" pitchFamily="34" charset="0"/>
              <a:buNone/>
              <a:defRPr lang="en-GB" sz="900" kern="1200" baseline="0">
                <a:solidFill>
                  <a:schemeClr val="tx1"/>
                </a:solidFill>
                <a:latin typeface="+mn-lt"/>
                <a:ea typeface="+mn-ea"/>
                <a:cs typeface="+mn-cs"/>
              </a:defRPr>
            </a:lvl6pPr>
            <a:lvl7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7pPr>
            <a:lvl8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8pPr>
            <a:lvl9pPr marL="541338" indent="0" algn="l" defTabSz="1043056" rtl="0" eaLnBrk="1" latinLnBrk="0" hangingPunct="1">
              <a:lnSpc>
                <a:spcPct val="100000"/>
              </a:lnSpc>
              <a:spcBef>
                <a:spcPts val="0"/>
              </a:spcBef>
              <a:spcAft>
                <a:spcPts val="600"/>
              </a:spcAft>
              <a:buFont typeface="Arial" pitchFamily="34" charset="0"/>
              <a:buNone/>
              <a:defRPr sz="900" kern="1200">
                <a:solidFill>
                  <a:schemeClr val="tx1"/>
                </a:solidFill>
                <a:latin typeface="+mn-lt"/>
                <a:ea typeface="+mn-ea"/>
                <a:cs typeface="+mn-cs"/>
              </a:defRPr>
            </a:lvl9pPr>
          </a:lstStyle>
          <a:p>
            <a:pPr marL="0" lvl="2" indent="0">
              <a:spcAft>
                <a:spcPts val="300"/>
              </a:spcAft>
              <a:buClr>
                <a:srgbClr val="ED1A3B"/>
              </a:buClr>
              <a:buNone/>
            </a:pPr>
            <a:endParaRPr lang="cs-CZ" dirty="0">
              <a:solidFill>
                <a:srgbClr val="404040"/>
              </a:solidFill>
            </a:endParaRPr>
          </a:p>
        </p:txBody>
      </p:sp>
      <p:sp>
        <p:nvSpPr>
          <p:cNvPr id="7" name="Obdélník 6"/>
          <p:cNvSpPr/>
          <p:nvPr/>
        </p:nvSpPr>
        <p:spPr>
          <a:xfrm>
            <a:off x="3924538" y="1350070"/>
            <a:ext cx="2916000" cy="26246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a:p>
        </p:txBody>
      </p:sp>
      <p:sp>
        <p:nvSpPr>
          <p:cNvPr id="8" name="TextovéPole 7"/>
          <p:cNvSpPr txBox="1"/>
          <p:nvPr/>
        </p:nvSpPr>
        <p:spPr>
          <a:xfrm>
            <a:off x="1335505" y="10082468"/>
            <a:ext cx="4331368" cy="123111"/>
          </a:xfrm>
          <a:prstGeom prst="rect">
            <a:avLst/>
          </a:prstGeom>
          <a:noFill/>
        </p:spPr>
        <p:txBody>
          <a:bodyPr wrap="square" lIns="0" tIns="0" rIns="0" bIns="0" rtlCol="0">
            <a:spAutoFit/>
          </a:bodyPr>
          <a:lstStyle/>
          <a:p>
            <a:r>
              <a:rPr lang="cs-CZ" sz="800" i="1" dirty="0" smtClean="0"/>
              <a:t>Source: ČTK</a:t>
            </a:r>
            <a:r>
              <a:rPr lang="cs-CZ" sz="800" i="1" dirty="0"/>
              <a:t>, ČMZRB, investicniweb.cz, MZV, </a:t>
            </a:r>
            <a:r>
              <a:rPr lang="cs-CZ" sz="800" i="1" dirty="0" smtClean="0"/>
              <a:t>MPSV, MPO</a:t>
            </a:r>
          </a:p>
        </p:txBody>
      </p:sp>
      <p:sp>
        <p:nvSpPr>
          <p:cNvPr id="10" name="Zástupný symbol pro text 9"/>
          <p:cNvSpPr>
            <a:spLocks noGrp="1"/>
          </p:cNvSpPr>
          <p:nvPr>
            <p:ph type="body" sz="quarter" idx="4294967295"/>
          </p:nvPr>
        </p:nvSpPr>
        <p:spPr>
          <a:xfrm>
            <a:off x="4410675" y="1398588"/>
            <a:ext cx="2870919" cy="796362"/>
          </a:xfrm>
          <a:prstGeom prst="rect">
            <a:avLst/>
          </a:prstGeom>
        </p:spPr>
        <p:txBody>
          <a:bodyPr/>
          <a:lstStyle/>
          <a:p>
            <a:r>
              <a:rPr lang="cs-CZ" dirty="0" smtClean="0">
                <a:solidFill>
                  <a:schemeClr val="tx1"/>
                </a:solidFill>
              </a:rPr>
              <a:t>Ondřej </a:t>
            </a:r>
            <a:r>
              <a:rPr lang="cs-CZ" dirty="0" err="1" smtClean="0">
                <a:solidFill>
                  <a:schemeClr val="tx1"/>
                </a:solidFill>
              </a:rPr>
              <a:t>Šnejdar</a:t>
            </a:r>
            <a:endParaRPr lang="cs-CZ" dirty="0" smtClean="0">
              <a:solidFill>
                <a:schemeClr val="tx1"/>
              </a:solidFill>
            </a:endParaRPr>
          </a:p>
          <a:p>
            <a:r>
              <a:rPr lang="cs-CZ" b="0" dirty="0" smtClean="0">
                <a:solidFill>
                  <a:schemeClr val="tx1"/>
                </a:solidFill>
              </a:rPr>
              <a:t>Partner</a:t>
            </a:r>
          </a:p>
          <a:p>
            <a:r>
              <a:rPr lang="cs-CZ" dirty="0">
                <a:solidFill>
                  <a:srgbClr val="ED1A3B"/>
                </a:solidFill>
              </a:rPr>
              <a:t>m</a:t>
            </a:r>
            <a:r>
              <a:rPr lang="cs-CZ" dirty="0" smtClean="0">
                <a:solidFill>
                  <a:schemeClr val="tx1"/>
                </a:solidFill>
              </a:rPr>
              <a:t> </a:t>
            </a:r>
            <a:r>
              <a:rPr lang="cs-CZ" dirty="0">
                <a:solidFill>
                  <a:schemeClr val="tx1"/>
                </a:solidFill>
              </a:rPr>
              <a:t>+420 241 046 261</a:t>
            </a:r>
          </a:p>
          <a:p>
            <a:r>
              <a:rPr lang="cs-CZ" dirty="0" smtClean="0">
                <a:solidFill>
                  <a:srgbClr val="ED1A3B"/>
                </a:solidFill>
              </a:rPr>
              <a:t>e</a:t>
            </a:r>
            <a:r>
              <a:rPr lang="cs-CZ" dirty="0" smtClean="0"/>
              <a:t> </a:t>
            </a:r>
            <a:r>
              <a:rPr lang="cs-CZ" dirty="0" smtClean="0">
                <a:solidFill>
                  <a:schemeClr val="tx1"/>
                </a:solidFill>
              </a:rPr>
              <a:t>ondrej.snejdar@bdo.cz</a:t>
            </a:r>
            <a:endParaRPr lang="cs-CZ" dirty="0">
              <a:solidFill>
                <a:schemeClr val="tx1"/>
              </a:solidFill>
            </a:endParaRPr>
          </a:p>
          <a:p>
            <a:endParaRPr lang="cs-CZ" b="0" dirty="0">
              <a:solidFill>
                <a:schemeClr val="tx1"/>
              </a:solidFill>
            </a:endParaRPr>
          </a:p>
        </p:txBody>
      </p:sp>
      <p:sp>
        <p:nvSpPr>
          <p:cNvPr id="11" name="Zástupný symbol pro text 9"/>
          <p:cNvSpPr>
            <a:spLocks noGrp="1"/>
          </p:cNvSpPr>
          <p:nvPr>
            <p:ph type="body" sz="quarter" idx="4294967295"/>
          </p:nvPr>
        </p:nvSpPr>
        <p:spPr>
          <a:xfrm>
            <a:off x="4410675" y="2662394"/>
            <a:ext cx="2870919" cy="796362"/>
          </a:xfrm>
          <a:prstGeom prst="rect">
            <a:avLst/>
          </a:prstGeom>
        </p:spPr>
        <p:txBody>
          <a:bodyPr/>
          <a:lstStyle/>
          <a:p>
            <a:r>
              <a:rPr lang="cs-CZ" dirty="0" smtClean="0">
                <a:solidFill>
                  <a:schemeClr val="tx1"/>
                </a:solidFill>
              </a:rPr>
              <a:t>Stanislav Klika</a:t>
            </a:r>
          </a:p>
          <a:p>
            <a:r>
              <a:rPr lang="cs-CZ" b="0" dirty="0" err="1">
                <a:solidFill>
                  <a:schemeClr val="tx1"/>
                </a:solidFill>
              </a:rPr>
              <a:t>Director</a:t>
            </a:r>
            <a:r>
              <a:rPr lang="cs-CZ" b="0" dirty="0">
                <a:solidFill>
                  <a:schemeClr val="tx1"/>
                </a:solidFill>
              </a:rPr>
              <a:t> - Risk </a:t>
            </a:r>
            <a:r>
              <a:rPr lang="cs-CZ" b="0" dirty="0" err="1">
                <a:solidFill>
                  <a:schemeClr val="tx1"/>
                </a:solidFill>
              </a:rPr>
              <a:t>Advisory</a:t>
            </a:r>
            <a:r>
              <a:rPr lang="cs-CZ" b="0" dirty="0">
                <a:solidFill>
                  <a:schemeClr val="tx1"/>
                </a:solidFill>
              </a:rPr>
              <a:t> </a:t>
            </a:r>
            <a:r>
              <a:rPr lang="cs-CZ" b="0" dirty="0" err="1">
                <a:solidFill>
                  <a:schemeClr val="tx1"/>
                </a:solidFill>
              </a:rPr>
              <a:t>Services</a:t>
            </a:r>
            <a:endParaRPr lang="cs-CZ" b="0" dirty="0" smtClean="0">
              <a:solidFill>
                <a:schemeClr val="tx1"/>
              </a:solidFill>
            </a:endParaRPr>
          </a:p>
          <a:p>
            <a:r>
              <a:rPr lang="cs-CZ" dirty="0">
                <a:solidFill>
                  <a:srgbClr val="ED1A3B"/>
                </a:solidFill>
              </a:rPr>
              <a:t>m</a:t>
            </a:r>
            <a:r>
              <a:rPr lang="cs-CZ" dirty="0" smtClean="0">
                <a:solidFill>
                  <a:schemeClr val="tx1"/>
                </a:solidFill>
              </a:rPr>
              <a:t> </a:t>
            </a:r>
            <a:r>
              <a:rPr lang="cs-CZ" dirty="0">
                <a:solidFill>
                  <a:schemeClr val="tx1"/>
                </a:solidFill>
              </a:rPr>
              <a:t>+420 241 046 111</a:t>
            </a:r>
          </a:p>
          <a:p>
            <a:r>
              <a:rPr lang="cs-CZ" dirty="0" smtClean="0">
                <a:solidFill>
                  <a:srgbClr val="ED1A3B"/>
                </a:solidFill>
              </a:rPr>
              <a:t>e</a:t>
            </a:r>
            <a:r>
              <a:rPr lang="cs-CZ" dirty="0" smtClean="0"/>
              <a:t> </a:t>
            </a:r>
            <a:r>
              <a:rPr lang="cs-CZ" dirty="0" smtClean="0">
                <a:solidFill>
                  <a:schemeClr val="tx1"/>
                </a:solidFill>
              </a:rPr>
              <a:t>stanislav.klika@bdo.cz</a:t>
            </a:r>
            <a:endParaRPr lang="cs-CZ" dirty="0">
              <a:solidFill>
                <a:schemeClr val="tx1"/>
              </a:solidFill>
            </a:endParaRPr>
          </a:p>
          <a:p>
            <a:endParaRPr lang="cs-CZ" b="0" dirty="0">
              <a:solidFill>
                <a:schemeClr val="tx1"/>
              </a:solidFill>
            </a:endParaRPr>
          </a:p>
        </p:txBody>
      </p:sp>
    </p:spTree>
    <p:extLst>
      <p:ext uri="{BB962C8B-B14F-4D97-AF65-F5344CB8AC3E}">
        <p14:creationId xmlns:p14="http://schemas.microsoft.com/office/powerpoint/2010/main" val="3309302703"/>
      </p:ext>
    </p:extLst>
  </p:cSld>
  <p:clrMapOvr>
    <a:masterClrMapping/>
  </p:clrMapOvr>
</p:sld>
</file>

<file path=ppt/theme/theme1.xml><?xml version="1.0" encoding="utf-8"?>
<a:theme xmlns:a="http://schemas.openxmlformats.org/drawingml/2006/main" name="A4 Portrait Flyer">
  <a:themeElements>
    <a:clrScheme name="Vlastní 7">
      <a:dk1>
        <a:srgbClr val="404040"/>
      </a:dk1>
      <a:lt1>
        <a:srgbClr val="FFFFFF"/>
      </a:lt1>
      <a:dk2>
        <a:srgbClr val="ED1A3B"/>
      </a:dk2>
      <a:lt2>
        <a:srgbClr val="218F8B"/>
      </a:lt2>
      <a:accent1>
        <a:srgbClr val="02A5E2"/>
      </a:accent1>
      <a:accent2>
        <a:srgbClr val="DF8639"/>
      </a:accent2>
      <a:accent3>
        <a:srgbClr val="98002E"/>
      </a:accent3>
      <a:accent4>
        <a:srgbClr val="657C91"/>
      </a:accent4>
      <a:accent5>
        <a:srgbClr val="E7E7E7"/>
      </a:accent5>
      <a:accent6>
        <a:srgbClr val="FFFFFF"/>
      </a:accent6>
      <a:hlink>
        <a:srgbClr val="ED1A3B"/>
      </a:hlink>
      <a:folHlink>
        <a:srgbClr val="ED1A3B"/>
      </a:folHlink>
    </a:clrScheme>
    <a:fontScheme name="BDO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6350">
          <a:solidFill>
            <a:schemeClr val="accent1"/>
          </a:solidFill>
        </a:ln>
      </a:spPr>
      <a:bodyPr lIns="72000" tIns="72000" rIns="72000" bIns="72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900" dirty="0" err="1" smtClean="0"/>
        </a:defPPr>
      </a:lstStyle>
    </a:txDef>
  </a:objectDefaults>
  <a:extraClrSchemeLst/>
  <a:extLst>
    <a:ext uri="{05A4C25C-085E-4340-85A3-A5531E510DB2}">
      <thm15:themeFamily xmlns:thm15="http://schemas.microsoft.com/office/thememl/2012/main" name="BDO CR" id="{9580B175-5B55-43F2-BB09-D220146B761A}" vid="{234F0415-6AB9-4A05-B7E9-BA4D3C71DB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emoInformation xmlns="c27d4098-fbb6-4fd2-a97e-31f54fc39a8f" xsi:nil="true"/>
    <IndustrySectorsNote xmlns="c27d4098-fbb6-4fd2-a97e-31f54fc39a8f">
      <Terms xmlns="http://schemas.microsoft.com/office/infopath/2007/PartnerControls"/>
    </IndustrySectorsNote>
    <BusinessLineNote xmlns="c27d4098-fbb6-4fd2-a97e-31f54fc39a8f">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4f81377f-71b1-426f-b674-f285b691e6bf</TermId>
        </TermInfo>
      </Terms>
    </BusinessLineNote>
    <TaxCatchAll xmlns="ca7d4b41-2d2b-433b-b291-d8c112f20227">
      <Value>168</Value>
    </TaxCatchAll>
    <TopicNote xmlns="c27d4098-fbb6-4fd2-a97e-31f54fc39a8f">
      <Terms xmlns="http://schemas.microsoft.com/office/infopath/2007/PartnerControls"/>
    </TopicNote>
    <ContentOwner xmlns="c27d4098-fbb6-4fd2-a97e-31f54fc39a8f">
      <UserInfo>
        <DisplayName>Jinbo Li</DisplayName>
        <AccountId>11313</AccountId>
        <AccountType/>
      </UserInfo>
    </ContentOwner>
    <CountriesNote xmlns="c27d4098-fbb6-4fd2-a97e-31f54fc39a8f">
      <Terms xmlns="http://schemas.microsoft.com/office/infopath/2007/PartnerControls"/>
    </CountriesNote>
    <PublicationDate xmlns="c27d4098-fbb6-4fd2-a97e-31f54fc39a8f" xsi:nil="true"/>
    <DocumentTypesNote xmlns="c27d4098-fbb6-4fd2-a97e-31f54fc39a8f">
      <Terms xmlns="http://schemas.microsoft.com/office/infopath/2007/PartnerControls"/>
    </DocumentTypesNote>
    <_DCDateCreated xmlns="http://schemas.microsoft.com/sharepoint/v3/fields" xsi:nil="true"/>
    <_dlc_DocId xmlns="ca7d4b41-2d2b-433b-b291-d8c112f20227">BDOI-1614-31</_dlc_DocId>
    <_dlc_DocIdUrl xmlns="ca7d4b41-2d2b-433b-b291-d8c112f20227">
      <Url>https://www.bdoconnect.com/new-member-firms/BDO BRAND CENTRE/_layouts/DocIdRedir.aspx?ID=BDOI-1614-31</Url>
      <Description>BDOI-1614-31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BDO Document" ma:contentTypeID="0x010100C38DDC837CFF48959B48807E04068DB800D9FDEA1472422B40A8C3B559E20B4C39" ma:contentTypeVersion="6" ma:contentTypeDescription="Content Type used to manage all documents" ma:contentTypeScope="" ma:versionID="fc5b6f4ca7af2792e5bbbb7ec30b48e1">
  <xsd:schema xmlns:xsd="http://www.w3.org/2001/XMLSchema" xmlns:xs="http://www.w3.org/2001/XMLSchema" xmlns:p="http://schemas.microsoft.com/office/2006/metadata/properties" xmlns:ns2="c27d4098-fbb6-4fd2-a97e-31f54fc39a8f" xmlns:ns3="ca7d4b41-2d2b-433b-b291-d8c112f20227" xmlns:ns4="http://schemas.microsoft.com/sharepoint/v3/fields" targetNamespace="http://schemas.microsoft.com/office/2006/metadata/properties" ma:root="true" ma:fieldsID="f30823a5d5088ff731d82e09494402e7" ns2:_="" ns3:_="" ns4:_="">
    <xsd:import namespace="c27d4098-fbb6-4fd2-a97e-31f54fc39a8f"/>
    <xsd:import namespace="ca7d4b41-2d2b-433b-b291-d8c112f20227"/>
    <xsd:import namespace="http://schemas.microsoft.com/sharepoint/v3/fields"/>
    <xsd:element name="properties">
      <xsd:complexType>
        <xsd:sequence>
          <xsd:element name="documentManagement">
            <xsd:complexType>
              <xsd:all>
                <xsd:element ref="ns2:MemoInformation" minOccurs="0"/>
                <xsd:element ref="ns2:ContentOwner"/>
                <xsd:element ref="ns2:PublicationDate" minOccurs="0"/>
                <xsd:element ref="ns3:_dlc_DocId" minOccurs="0"/>
                <xsd:element ref="ns3:_dlc_DocIdUrl" minOccurs="0"/>
                <xsd:element ref="ns3:_dlc_DocIdPersistId" minOccurs="0"/>
                <xsd:element ref="ns2:CountriesNote" minOccurs="0"/>
                <xsd:element ref="ns3:TaxCatchAll" minOccurs="0"/>
                <xsd:element ref="ns3:TaxCatchAllLabel" minOccurs="0"/>
                <xsd:element ref="ns2:IndustrySectorsNote" minOccurs="0"/>
                <xsd:element ref="ns2:TopicNote" minOccurs="0"/>
                <xsd:element ref="ns2:BusinessLineNote" minOccurs="0"/>
                <xsd:element ref="ns2:DocumentTypesNote" minOccurs="0"/>
                <xsd:element ref="ns4:_DCDateCre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d4098-fbb6-4fd2-a97e-31f54fc39a8f" elementFormDefault="qualified">
    <xsd:import namespace="http://schemas.microsoft.com/office/2006/documentManagement/types"/>
    <xsd:import namespace="http://schemas.microsoft.com/office/infopath/2007/PartnerControls"/>
    <xsd:element name="MemoInformation" ma:index="3" nillable="true" ma:displayName="Memo/Information" ma:internalName="MemoInformation" ma:readOnly="false">
      <xsd:simpleType>
        <xsd:restriction base="dms:Note">
          <xsd:maxLength value="255"/>
        </xsd:restriction>
      </xsd:simpleType>
    </xsd:element>
    <xsd:element name="ContentOwner" ma:index="4" ma:displayName="Content owner" ma:internalName="ContentOwner"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PublicationDate" ma:index="8" nillable="true" ma:displayName="Publication date" ma:format="DateOnly" ma:internalName="PublicationDate" ma:readOnly="false">
      <xsd:simpleType>
        <xsd:restriction base="dms:DateTime"/>
      </xsd:simpleType>
    </xsd:element>
    <xsd:element name="CountriesNote" ma:index="15" nillable="true" ma:taxonomy="true" ma:internalName="CountriesNote" ma:taxonomyFieldName="Countries" ma:displayName="Countries" ma:readOnly="false" ma:fieldId="{42ff1564-ad72-42b7-b7d7-9bccd4525f9c}" ma:taxonomyMulti="true" ma:sspId="dc8b0a30-f401-4546-b899-404971d26d20" ma:termSetId="1db37004-4826-44b4-b50d-613a5b8b38ff" ma:anchorId="00000000-0000-0000-0000-000000000000" ma:open="false" ma:isKeyword="false">
      <xsd:complexType>
        <xsd:sequence>
          <xsd:element ref="pc:Terms" minOccurs="0" maxOccurs="1"/>
        </xsd:sequence>
      </xsd:complexType>
    </xsd:element>
    <xsd:element name="IndustrySectorsNote" ma:index="19" nillable="true" ma:taxonomy="true" ma:internalName="IndustrySectorsNote" ma:taxonomyFieldName="IndustrySectors" ma:displayName="Industry sectors" ma:readOnly="false" ma:fieldId="{2e038e36-83e3-45a0-bb76-f3fed5645195}" ma:taxonomyMulti="true" ma:sspId="dc8b0a30-f401-4546-b899-404971d26d20" ma:termSetId="f0317d7f-3ea5-402e-93b9-c53849d79d4d" ma:anchorId="00000000-0000-0000-0000-000000000000" ma:open="false" ma:isKeyword="false">
      <xsd:complexType>
        <xsd:sequence>
          <xsd:element ref="pc:Terms" minOccurs="0" maxOccurs="1"/>
        </xsd:sequence>
      </xsd:complexType>
    </xsd:element>
    <xsd:element name="TopicNote" ma:index="21" nillable="true" ma:taxonomy="true" ma:internalName="TopicNote" ma:taxonomyFieldName="Topic" ma:displayName="Topic" ma:readOnly="false" ma:fieldId="{1b49c7a9-e735-47f2-b1a2-2e5dc513503e}" ma:taxonomyMulti="true" ma:sspId="dc8b0a30-f401-4546-b899-404971d26d20" ma:termSetId="6342f4c9-5934-40b7-92c6-43b9035e523c" ma:anchorId="00000000-0000-0000-0000-000000000000" ma:open="false" ma:isKeyword="false">
      <xsd:complexType>
        <xsd:sequence>
          <xsd:element ref="pc:Terms" minOccurs="0" maxOccurs="1"/>
        </xsd:sequence>
      </xsd:complexType>
    </xsd:element>
    <xsd:element name="BusinessLineNote" ma:index="23" ma:taxonomy="true" ma:internalName="BusinessLineNote" ma:taxonomyFieldName="BusinessLine" ma:displayName="Business line" ma:readOnly="false" ma:fieldId="{3efe9999-1dc8-41b3-b499-14c694acec50}" ma:taxonomyMulti="true" ma:sspId="dc8b0a30-f401-4546-b899-404971d26d20" ma:termSetId="123cb0e2-89b2-4f64-9f0d-ea6c568a689a" ma:anchorId="00000000-0000-0000-0000-000000000000" ma:open="false" ma:isKeyword="false">
      <xsd:complexType>
        <xsd:sequence>
          <xsd:element ref="pc:Terms" minOccurs="0" maxOccurs="1"/>
        </xsd:sequence>
      </xsd:complexType>
    </xsd:element>
    <xsd:element name="DocumentTypesNote" ma:index="24" nillable="true" ma:taxonomy="true" ma:internalName="DocumentTypesNote" ma:taxonomyFieldName="DocumentTypes" ma:displayName="Document type" ma:fieldId="{624dba61-72eb-41cd-b581-0300e88b5ee3}" ma:taxonomyMulti="true" ma:sspId="dc8b0a30-f401-4546-b899-404971d26d20" ma:termSetId="8bddbb3d-e62f-43d5-ada8-89f2a626546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7d4b41-2d2b-433b-b291-d8c112f20227"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TaxCatchAll" ma:index="16" nillable="true" ma:displayName="Taxonomy Catch All Column" ma:hidden="true" ma:list="{b274bd24-8e7f-4844-b175-d1e34064c5b9}" ma:internalName="TaxCatchAll" ma:showField="CatchAllData" ma:web="ca7d4b41-2d2b-433b-b291-d8c112f20227">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b274bd24-8e7f-4844-b175-d1e34064c5b9}" ma:internalName="TaxCatchAllLabel" ma:readOnly="true" ma:showField="CatchAllDataLabel" ma:web="ca7d4b41-2d2b-433b-b291-d8c112f202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2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8A00CD-D54B-45EF-B50C-4813F0C53B88}">
  <ds:schemaRefs>
    <ds:schemaRef ds:uri="http://purl.org/dc/terms/"/>
    <ds:schemaRef ds:uri="c27d4098-fbb6-4fd2-a97e-31f54fc39a8f"/>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ca7d4b41-2d2b-433b-b291-d8c112f20227"/>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EE9BF43-B8DC-4720-87F6-22E0F4F91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7d4098-fbb6-4fd2-a97e-31f54fc39a8f"/>
    <ds:schemaRef ds:uri="ca7d4b41-2d2b-433b-b291-d8c112f20227"/>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D7C824-2289-4AA9-808A-9F7C49F4CF23}">
  <ds:schemaRefs>
    <ds:schemaRef ds:uri="http://schemas.microsoft.com/sharepoint/events"/>
  </ds:schemaRefs>
</ds:datastoreItem>
</file>

<file path=customXml/itemProps4.xml><?xml version="1.0" encoding="utf-8"?>
<ds:datastoreItem xmlns:ds="http://schemas.openxmlformats.org/officeDocument/2006/customXml" ds:itemID="{61CE7562-06A4-483E-BD62-5F3067BC05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BDO CR</Template>
  <TotalTime>1525</TotalTime>
  <Words>4700</Words>
  <Application>Microsoft Office PowerPoint</Application>
  <PresentationFormat>Vlastní</PresentationFormat>
  <Paragraphs>273</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Times New Roman</vt:lpstr>
      <vt:lpstr>Trebuchet MS</vt:lpstr>
      <vt:lpstr>Wingdings 3</vt:lpstr>
      <vt:lpstr>A4 Portrait Flyer</vt:lpstr>
      <vt:lpstr>State financial support related to coronavirus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BDO Czech Republic</dc:title>
  <dc:creator>Jandečková Nikola</dc:creator>
  <cp:lastModifiedBy>Monika Neuwirthová</cp:lastModifiedBy>
  <cp:revision>267</cp:revision>
  <dcterms:created xsi:type="dcterms:W3CDTF">2020-03-12T14:39:57Z</dcterms:created>
  <dcterms:modified xsi:type="dcterms:W3CDTF">2020-10-12T09:39:03Z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0x010100C38DDC837CFF48959B48807E04068DB800D9FDEA1472422B40A8C3B559E20B4C39</vt:lpwstr>
  </property>
  <property fmtid="{D5CDD505-2E9C-101B-9397-08002B2CF9AE}" pid="3" name="_dlc_DocIdItemGuid">
    <vt:lpwstr>f70d7b8f-f977-4556-b88f-7cdb3d0af41d</vt:lpwstr>
  </property>
  <property fmtid="{D5CDD505-2E9C-101B-9397-08002B2CF9AE}" pid="4" name="IndustrySectors">
    <vt:lpwstr/>
  </property>
  <property fmtid="{D5CDD505-2E9C-101B-9397-08002B2CF9AE}" pid="5" name="Countries">
    <vt:lpwstr/>
  </property>
  <property fmtid="{D5CDD505-2E9C-101B-9397-08002B2CF9AE}" pid="6" name="Topic">
    <vt:lpwstr/>
  </property>
  <property fmtid="{D5CDD505-2E9C-101B-9397-08002B2CF9AE}" pid="7" name="BusinessLine">
    <vt:lpwstr>168;#Marketing|4f81377f-71b1-426f-b674-f285b691e6bf</vt:lpwstr>
  </property>
  <property fmtid="{D5CDD505-2E9C-101B-9397-08002B2CF9AE}" pid="8" name="DocumentTypes">
    <vt:lpwstr/>
  </property>
</Properties>
</file>